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Lst>
  <p:sldSz cy="5143500" cx="9144000"/>
  <p:notesSz cx="6858000" cy="9144000"/>
  <p:embeddedFontLst>
    <p:embeddedFont>
      <p:font typeface="Roboto"/>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Roboto-italic.fntdata"/><Relationship Id="rId81"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font" Target="fonts/Roboto-bold.fntdata"/><Relationship Id="rId34" Type="http://schemas.openxmlformats.org/officeDocument/2006/relationships/slide" Target="slides/slide29.xml"/><Relationship Id="rId78" Type="http://schemas.openxmlformats.org/officeDocument/2006/relationships/font" Target="fonts/Roboto-regular.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76f9b1ff75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76f9b1ff75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76f9b1ff7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6f9b1ff7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76f9b1ff7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6f9b1ff7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6f9b1ff7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6f9b1ff7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76f9b1ff7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6f9b1ff7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76f9b1ff7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76f9b1ff7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76f9b1ff75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76f9b1ff75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76f9b1ff75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76f9b1ff75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76f9b1ff75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76f9b1ff75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76f9b1ff75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6f9b1ff75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76f9b1ff75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76f9b1ff75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76f9b1ff75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76f9b1ff75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76f9b1ff75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6f9b1ff75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76f9b1ff75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76f9b1ff7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76f9b1ff75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76f9b1ff75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76f9b1ff75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76f9b1ff75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76f9b1ff75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76f9b1ff75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76f9b1ff75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76f9b1ff75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76f9b1ff75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76f9b1ff75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76f9b1ff75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76f9b1ff75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76f9b1ff75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76f9b1ff75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76f9b1ff75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76f9b1ff75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76f9b1ff75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76f9b1ff75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76f9b1ff75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76f9b1ff75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76f9b1ff75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76f9b1ff75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76f9b1ff75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6f9b1ff75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76f9b1ff75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76f9b1ff75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76f9b1ff75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76f9b1ff75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Google Shape;252;g76f9b1ff75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76f9b1ff75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76f9b1ff75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76f9b1ff75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76f9b1ff75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76f9b1ff75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76f9b1ff75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76f9b1ff75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76f9b1ff75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76f9b1ff75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g76f9b1ff75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76f9b1ff75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76f9b1ff75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76f9b1ff75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76f9b1ff75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76f9b1ff75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g76f9b1ff75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76f9b1ff75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76f9b1ff75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76f9b1ff75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Google Shape;312;g76f9b1ff75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76f9b1ff75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76f9b1ff75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76f9b1ff75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Google Shape;324;g76f9b1ff75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76f9b1ff75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76f9b1ff75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76f9b1ff75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76f9b1ff75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6f9b1ff75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Google Shape;342;g76f9b1ff75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76f9b1ff75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76f9b1ff75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76f9b1ff75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76f9b1ff75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76f9b1ff75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76f9b1ff75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76f9b1ff75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76f9b1ff75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76f9b1ff75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g76f9b1ff75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76f9b1ff75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76f9b1ff75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76f9b1ff75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g76f9b1ff75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76f9b1ff75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g76f9b1ff75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76f9b1ff75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773cadae08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773cadae08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Google Shape;402;g76f9b1ff75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76f9b1ff75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76f9b1ff75_0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76f9b1ff75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Google Shape;414;g773cadae08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773cadae08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773cadae08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773cadae08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76f9b1ff75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76f9b1ff75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1" name="Shape 431"/>
        <p:cNvGrpSpPr/>
        <p:nvPr/>
      </p:nvGrpSpPr>
      <p:grpSpPr>
        <a:xfrm>
          <a:off x="0" y="0"/>
          <a:ext cx="0" cy="0"/>
          <a:chOff x="0" y="0"/>
          <a:chExt cx="0" cy="0"/>
        </a:xfrm>
      </p:grpSpPr>
      <p:sp>
        <p:nvSpPr>
          <p:cNvPr id="432" name="Google Shape;432;g76f9b1ff75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76f9b1ff75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Google Shape;438;g52f64bfeaa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52f64bfeaa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Google Shape;444;g773cadae08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773cadae08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76f9b1ff75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76f9b1ff75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5" name="Shape 455"/>
        <p:cNvGrpSpPr/>
        <p:nvPr/>
      </p:nvGrpSpPr>
      <p:grpSpPr>
        <a:xfrm>
          <a:off x="0" y="0"/>
          <a:ext cx="0" cy="0"/>
          <a:chOff x="0" y="0"/>
          <a:chExt cx="0" cy="0"/>
        </a:xfrm>
      </p:grpSpPr>
      <p:sp>
        <p:nvSpPr>
          <p:cNvPr id="456" name="Google Shape;456;g76f9b1ff75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76f9b1ff75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g76f9b1ff75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76f9b1ff75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76f9b1ff75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76f9b1ff75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Google Shape;474;g773cadae08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773cadae08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9" name="Shape 479"/>
        <p:cNvGrpSpPr/>
        <p:nvPr/>
      </p:nvGrpSpPr>
      <p:grpSpPr>
        <a:xfrm>
          <a:off x="0" y="0"/>
          <a:ext cx="0" cy="0"/>
          <a:chOff x="0" y="0"/>
          <a:chExt cx="0" cy="0"/>
        </a:xfrm>
      </p:grpSpPr>
      <p:sp>
        <p:nvSpPr>
          <p:cNvPr id="480" name="Google Shape;480;g76f9b1ff75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76f9b1ff75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76f9b1ff75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76f9b1ff75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g52f64bfeaa_1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52f64bfeaa_1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g52f64bfeaa_1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52f64bfeaa_1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52f64bfeaa_1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52f64bfeaa_1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Google Shape;510;g52f64bfeaa_1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52f64bfeaa_1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www.secretariasenado.gov.co/senado/basedoc/constitucion_politica_1991_pr007.html" TargetMode="External"/><Relationship Id="rId4" Type="http://schemas.openxmlformats.org/officeDocument/2006/relationships/hyperlink" Target="http://www.secretariasenado.gov.co/senado/basedoc/constitucion_politica_1991_pr007.html" TargetMode="External"/><Relationship Id="rId5" Type="http://schemas.openxmlformats.org/officeDocument/2006/relationships/image" Target="../media/image1.png"/><Relationship Id="rId6" Type="http://schemas.openxmlformats.org/officeDocument/2006/relationships/image" Target="../media/image14.jpg"/><Relationship Id="rId7"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hyperlink" Target="http://www.secretariasenado.gov.co/senado/basedoc/ley_1395_2010_pr002.html#98"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hyperlink" Target="http://www.secretariasenado.gov.co/senado/basedoc/ley_1395_2010_pr001.html#91"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hyperlink" Target="http://pepsic.bvsalud.org/scielo.php?script=sci_arttext&amp;pid=S0034-96902009000300020"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3"/>
          <p:cNvSpPr txBox="1"/>
          <p:nvPr>
            <p:ph type="title"/>
          </p:nvPr>
        </p:nvSpPr>
        <p:spPr>
          <a:xfrm>
            <a:off x="471900" y="318375"/>
            <a:ext cx="8222100" cy="136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s" sz="1400">
                <a:solidFill>
                  <a:srgbClr val="FFFFFF"/>
                </a:solidFill>
                <a:latin typeface="Arial"/>
                <a:ea typeface="Arial"/>
                <a:cs typeface="Arial"/>
                <a:sym typeface="Arial"/>
              </a:rPr>
              <a:t>CORREO # 45.- PANDEMIA COVID-19.</a:t>
            </a:r>
            <a:endParaRPr b="1" sz="1400">
              <a:solidFill>
                <a:srgbClr val="FFFFFF"/>
              </a:solidFill>
              <a:latin typeface="Arial"/>
              <a:ea typeface="Arial"/>
              <a:cs typeface="Arial"/>
              <a:sym typeface="Arial"/>
            </a:endParaRPr>
          </a:p>
          <a:p>
            <a:pPr indent="0" lvl="0" marL="0" rtl="0" algn="ctr">
              <a:spcBef>
                <a:spcPts val="0"/>
              </a:spcBef>
              <a:spcAft>
                <a:spcPts val="0"/>
              </a:spcAft>
              <a:buNone/>
            </a:pPr>
            <a:r>
              <a:rPr b="1" lang="es" sz="1400">
                <a:solidFill>
                  <a:srgbClr val="FFFFFF"/>
                </a:solidFill>
                <a:latin typeface="Arial"/>
                <a:ea typeface="Arial"/>
                <a:cs typeface="Arial"/>
                <a:sym typeface="Arial"/>
              </a:rPr>
              <a:t>Sábado 2 de mayo de 2020 </a:t>
            </a:r>
            <a:endParaRPr b="1" sz="1400">
              <a:solidFill>
                <a:srgbClr val="FFFFFF"/>
              </a:solidFill>
              <a:latin typeface="Arial"/>
              <a:ea typeface="Arial"/>
              <a:cs typeface="Arial"/>
              <a:sym typeface="Arial"/>
            </a:endParaRPr>
          </a:p>
          <a:p>
            <a:pPr indent="0" lvl="0" marL="0" rtl="0" algn="ctr">
              <a:spcBef>
                <a:spcPts val="0"/>
              </a:spcBef>
              <a:spcAft>
                <a:spcPts val="0"/>
              </a:spcAft>
              <a:buNone/>
            </a:pPr>
            <a:r>
              <a:rPr b="1" lang="es" sz="1400">
                <a:solidFill>
                  <a:srgbClr val="FFFFFF"/>
                </a:solidFill>
                <a:latin typeface="Arial"/>
                <a:ea typeface="Arial"/>
                <a:cs typeface="Arial"/>
                <a:sym typeface="Arial"/>
              </a:rPr>
              <a:t>David Vanegas González </a:t>
            </a:r>
            <a:endParaRPr b="1" sz="1400">
              <a:solidFill>
                <a:srgbClr val="FFFFFF"/>
              </a:solidFill>
              <a:latin typeface="Arial"/>
              <a:ea typeface="Arial"/>
              <a:cs typeface="Arial"/>
              <a:sym typeface="Arial"/>
            </a:endParaRPr>
          </a:p>
          <a:p>
            <a:pPr indent="0" lvl="0" marL="0" rtl="0" algn="ctr">
              <a:spcBef>
                <a:spcPts val="0"/>
              </a:spcBef>
              <a:spcAft>
                <a:spcPts val="0"/>
              </a:spcAft>
              <a:buNone/>
            </a:pPr>
            <a:r>
              <a:rPr b="1" lang="es" sz="1400">
                <a:solidFill>
                  <a:srgbClr val="FFFFFF"/>
                </a:solidFill>
                <a:latin typeface="Arial"/>
                <a:ea typeface="Arial"/>
                <a:cs typeface="Arial"/>
                <a:sym typeface="Arial"/>
              </a:rPr>
              <a:t>Magistrado Sala de Decisión Penal </a:t>
            </a:r>
            <a:endParaRPr b="1" sz="1400">
              <a:solidFill>
                <a:srgbClr val="FFFFFF"/>
              </a:solidFill>
              <a:latin typeface="Arial"/>
              <a:ea typeface="Arial"/>
              <a:cs typeface="Arial"/>
              <a:sym typeface="Arial"/>
            </a:endParaRPr>
          </a:p>
          <a:p>
            <a:pPr indent="0" lvl="0" marL="0" rtl="0" algn="ctr">
              <a:spcBef>
                <a:spcPts val="0"/>
              </a:spcBef>
              <a:spcAft>
                <a:spcPts val="0"/>
              </a:spcAft>
              <a:buNone/>
            </a:pPr>
            <a:r>
              <a:rPr b="1" lang="es" sz="1400">
                <a:solidFill>
                  <a:srgbClr val="FFFFFF"/>
                </a:solidFill>
                <a:latin typeface="Arial"/>
                <a:ea typeface="Arial"/>
                <a:cs typeface="Arial"/>
                <a:sym typeface="Arial"/>
              </a:rPr>
              <a:t>Tribunal Superior del Distrito Judicial de Santa Marta</a:t>
            </a:r>
            <a:endParaRPr b="1" sz="1400">
              <a:solidFill>
                <a:srgbClr val="FFFFFF"/>
              </a:solidFill>
              <a:latin typeface="Arial"/>
              <a:ea typeface="Arial"/>
              <a:cs typeface="Arial"/>
              <a:sym typeface="Arial"/>
            </a:endParaRPr>
          </a:p>
          <a:p>
            <a:pPr indent="0" lvl="0" marL="0" rtl="0" algn="l">
              <a:spcBef>
                <a:spcPts val="0"/>
              </a:spcBef>
              <a:spcAft>
                <a:spcPts val="0"/>
              </a:spcAft>
              <a:buNone/>
            </a:pPr>
            <a:r>
              <a:t/>
            </a:r>
            <a:endParaRPr sz="2200">
              <a:latin typeface="Arial"/>
              <a:ea typeface="Arial"/>
              <a:cs typeface="Arial"/>
              <a:sym typeface="Arial"/>
            </a:endParaRPr>
          </a:p>
        </p:txBody>
      </p:sp>
      <p:sp>
        <p:nvSpPr>
          <p:cNvPr id="68" name="Google Shape;68;p13"/>
          <p:cNvSpPr txBox="1"/>
          <p:nvPr>
            <p:ph idx="1" type="body"/>
          </p:nvPr>
        </p:nvSpPr>
        <p:spPr>
          <a:xfrm>
            <a:off x="1068325" y="1919075"/>
            <a:ext cx="7548900" cy="3097200"/>
          </a:xfrm>
          <a:prstGeom prst="rect">
            <a:avLst/>
          </a:prstGeom>
        </p:spPr>
        <p:txBody>
          <a:bodyPr anchorCtr="0" anchor="t" bIns="91425" lIns="91425" spcFirstLastPara="1" rIns="91425" wrap="square" tIns="91425">
            <a:noAutofit/>
          </a:bodyPr>
          <a:lstStyle/>
          <a:p>
            <a:pPr indent="0" lvl="0" marL="0" rtl="0" algn="just">
              <a:spcBef>
                <a:spcPts val="500"/>
              </a:spcBef>
              <a:spcAft>
                <a:spcPts val="0"/>
              </a:spcAft>
              <a:buNone/>
            </a:pPr>
            <a:r>
              <a:rPr lang="es" sz="1500">
                <a:solidFill>
                  <a:srgbClr val="000000"/>
                </a:solidFill>
              </a:rPr>
              <a:t>Continuando con el propósito de difundir con mis contactos virtuales y con </a:t>
            </a:r>
            <a:r>
              <a:rPr lang="es" sz="1500">
                <a:solidFill>
                  <a:srgbClr val="000000"/>
                </a:solidFill>
              </a:rPr>
              <a:t>la Academia la información de trascendencia jurídica </a:t>
            </a:r>
            <a:r>
              <a:rPr i="1" lang="es" sz="1500">
                <a:solidFill>
                  <a:srgbClr val="000000"/>
                </a:solidFill>
              </a:rPr>
              <a:t>- en el contexto del Estado de Emergencia económica, Social y Ecológica decretada por el Gobierno Nacional</a:t>
            </a:r>
            <a:r>
              <a:rPr lang="es" sz="1500">
                <a:solidFill>
                  <a:srgbClr val="000000"/>
                </a:solidFill>
              </a:rPr>
              <a:t> (1) -, en esta ocasión les comparto el Acuerdo 020 expedido por la Presidencia de la Sala de Casación Penal de la H. Corte Suprema de Justicia, referido al trámite de sustentación del recurso extraordinario de casación.</a:t>
            </a:r>
            <a:endParaRPr sz="1500">
              <a:solidFill>
                <a:srgbClr val="000000"/>
              </a:solidFill>
            </a:endParaRPr>
          </a:p>
          <a:p>
            <a:pPr indent="0" lvl="0" marL="0" rtl="0" algn="just">
              <a:spcBef>
                <a:spcPts val="500"/>
              </a:spcBef>
              <a:spcAft>
                <a:spcPts val="0"/>
              </a:spcAft>
              <a:buNone/>
            </a:pPr>
            <a:r>
              <a:t/>
            </a:r>
            <a:endParaRPr sz="1500">
              <a:solidFill>
                <a:srgbClr val="000000"/>
              </a:solidFill>
            </a:endParaRPr>
          </a:p>
          <a:p>
            <a:pPr indent="-298450" lvl="0" marL="457200" rtl="0" algn="just">
              <a:spcBef>
                <a:spcPts val="400"/>
              </a:spcBef>
              <a:spcAft>
                <a:spcPts val="0"/>
              </a:spcAft>
              <a:buClr>
                <a:srgbClr val="000000"/>
              </a:buClr>
              <a:buSzPts val="1100"/>
              <a:buAutoNum type="arabicParenBoth"/>
            </a:pPr>
            <a:r>
              <a:rPr lang="es" sz="1100">
                <a:solidFill>
                  <a:srgbClr val="000000"/>
                </a:solidFill>
              </a:rPr>
              <a:t>Constitución Política. Artículo 215. Cuando sobrevengan hechos distintos de los previstos en los artículos </a:t>
            </a:r>
            <a:r>
              <a:rPr lang="es" sz="1100">
                <a:solidFill>
                  <a:srgbClr val="000000"/>
                </a:solidFill>
                <a:uFill>
                  <a:noFill/>
                </a:uFill>
                <a:hlinkClick r:id="rId3"/>
              </a:rPr>
              <a:t>212</a:t>
            </a:r>
            <a:r>
              <a:rPr lang="es" sz="1100">
                <a:solidFill>
                  <a:srgbClr val="000000"/>
                </a:solidFill>
              </a:rPr>
              <a:t> y </a:t>
            </a:r>
            <a:r>
              <a:rPr lang="es" sz="1100">
                <a:solidFill>
                  <a:srgbClr val="000000"/>
                </a:solidFill>
                <a:uFill>
                  <a:noFill/>
                </a:uFill>
                <a:hlinkClick r:id="rId4"/>
              </a:rPr>
              <a:t>213</a:t>
            </a:r>
            <a:r>
              <a:rPr lang="es" sz="1100">
                <a:solidFill>
                  <a:srgbClr val="000000"/>
                </a:solidFill>
              </a:rPr>
              <a:t> que perturben o amenacen perturbar en forma grave e inminente el orden económico, social y ecológico del país, o que constituyan grave calamidad pública, podrá el Presidente, con la firma de todos los ministros, declarar el Estado de Emergencia por períodos hasta de treinta días en cada caso, que sumados no podrán exceder de noventa días en el año calendario.</a:t>
            </a:r>
            <a:endParaRPr sz="1100">
              <a:solidFill>
                <a:srgbClr val="000000"/>
              </a:solidFill>
            </a:endParaRPr>
          </a:p>
          <a:p>
            <a:pPr indent="0" lvl="0" marL="0" rtl="0" algn="l">
              <a:spcBef>
                <a:spcPts val="0"/>
              </a:spcBef>
              <a:spcAft>
                <a:spcPts val="1600"/>
              </a:spcAft>
              <a:buNone/>
            </a:pPr>
            <a:r>
              <a:t/>
            </a:r>
            <a:endParaRPr sz="1400"/>
          </a:p>
        </p:txBody>
      </p:sp>
      <p:pic>
        <p:nvPicPr>
          <p:cNvPr id="69" name="Google Shape;69;p13"/>
          <p:cNvPicPr preferRelativeResize="0"/>
          <p:nvPr/>
        </p:nvPicPr>
        <p:blipFill>
          <a:blip r:embed="rId5">
            <a:alphaModFix/>
          </a:blip>
          <a:stretch>
            <a:fillRect/>
          </a:stretch>
        </p:blipFill>
        <p:spPr>
          <a:xfrm>
            <a:off x="0" y="1861125"/>
            <a:ext cx="1132001" cy="905200"/>
          </a:xfrm>
          <a:prstGeom prst="rect">
            <a:avLst/>
          </a:prstGeom>
          <a:noFill/>
          <a:ln>
            <a:noFill/>
          </a:ln>
        </p:spPr>
      </p:pic>
      <p:pic>
        <p:nvPicPr>
          <p:cNvPr id="70" name="Google Shape;70;p13"/>
          <p:cNvPicPr preferRelativeResize="0"/>
          <p:nvPr/>
        </p:nvPicPr>
        <p:blipFill>
          <a:blip r:embed="rId6">
            <a:alphaModFix/>
          </a:blip>
          <a:stretch>
            <a:fillRect/>
          </a:stretch>
        </p:blipFill>
        <p:spPr>
          <a:xfrm>
            <a:off x="7004225" y="56600"/>
            <a:ext cx="1988055" cy="1365602"/>
          </a:xfrm>
          <a:prstGeom prst="rect">
            <a:avLst/>
          </a:prstGeom>
          <a:noFill/>
          <a:ln>
            <a:noFill/>
          </a:ln>
        </p:spPr>
      </p:pic>
      <p:pic>
        <p:nvPicPr>
          <p:cNvPr id="71" name="Google Shape;71;p13"/>
          <p:cNvPicPr preferRelativeResize="0"/>
          <p:nvPr/>
        </p:nvPicPr>
        <p:blipFill>
          <a:blip r:embed="rId7">
            <a:alphaModFix/>
          </a:blip>
          <a:stretch>
            <a:fillRect/>
          </a:stretch>
        </p:blipFill>
        <p:spPr>
          <a:xfrm>
            <a:off x="99050" y="141500"/>
            <a:ext cx="2129574" cy="1422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4"/>
          <p:cNvSpPr txBox="1"/>
          <p:nvPr>
            <p:ph type="title"/>
          </p:nvPr>
        </p:nvSpPr>
        <p:spPr>
          <a:xfrm>
            <a:off x="570950" y="176875"/>
            <a:ext cx="8222100" cy="111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Acuerdo 020 </a:t>
            </a:r>
            <a:endParaRPr/>
          </a:p>
          <a:p>
            <a:pPr indent="0" lvl="0" marL="0" rtl="0" algn="ctr">
              <a:spcBef>
                <a:spcPts val="0"/>
              </a:spcBef>
              <a:spcAft>
                <a:spcPts val="0"/>
              </a:spcAft>
              <a:buNone/>
            </a:pPr>
            <a:r>
              <a:rPr lang="es"/>
              <a:t>                            (20 de abril de 2020)</a:t>
            </a:r>
            <a:endParaRPr/>
          </a:p>
        </p:txBody>
      </p:sp>
      <p:sp>
        <p:nvSpPr>
          <p:cNvPr id="77" name="Google Shape;77;p14"/>
          <p:cNvSpPr txBox="1"/>
          <p:nvPr>
            <p:ph idx="1" type="body"/>
          </p:nvPr>
        </p:nvSpPr>
        <p:spPr>
          <a:xfrm>
            <a:off x="523550" y="1690925"/>
            <a:ext cx="8269500" cy="3374700"/>
          </a:xfrm>
          <a:prstGeom prst="rect">
            <a:avLst/>
          </a:prstGeom>
        </p:spPr>
        <p:txBody>
          <a:bodyPr anchorCtr="0" anchor="t" bIns="91425" lIns="91425" spcFirstLastPara="1" rIns="91425" wrap="square" tIns="91425">
            <a:noAutofit/>
          </a:bodyPr>
          <a:lstStyle/>
          <a:p>
            <a:pPr indent="0" lvl="0" marL="0" rtl="0" algn="just">
              <a:lnSpc>
                <a:spcPct val="100000"/>
              </a:lnSpc>
              <a:spcBef>
                <a:spcPts val="1200"/>
              </a:spcBef>
              <a:spcAft>
                <a:spcPts val="0"/>
              </a:spcAft>
              <a:buNone/>
            </a:pPr>
            <a:r>
              <a:rPr i="1" lang="es" sz="2100">
                <a:solidFill>
                  <a:srgbClr val="000000"/>
                </a:solidFill>
              </a:rPr>
              <a:t>Por medio del cual se implementan mecanismos de trámite extraordinario, transitorio y excepcional, aplicables a la sustentación del recurso extraordinario de casación en procesos regidos por la Ley 906 de 2004, a fin de impulsar la emisión de sentencias en asuntos prioritarios durante la vigencia de las medidas de aislamiento preventivo obligatorio, dispuestas por el Gobierno nacional en el marco de la emergencia sanitaria decretada en todo el territorio nacional por causa del COVID-19. </a:t>
            </a:r>
            <a:endParaRPr i="1" sz="2100">
              <a:solidFill>
                <a:srgbClr val="000000"/>
              </a:solidFill>
            </a:endParaRPr>
          </a:p>
          <a:p>
            <a:pPr indent="0" lvl="0" marL="0" rtl="0" algn="l">
              <a:spcBef>
                <a:spcPts val="0"/>
              </a:spcBef>
              <a:spcAft>
                <a:spcPts val="1600"/>
              </a:spcAft>
              <a:buNone/>
            </a:pPr>
            <a:r>
              <a:t/>
            </a:r>
            <a:endParaRPr/>
          </a:p>
        </p:txBody>
      </p:sp>
      <p:pic>
        <p:nvPicPr>
          <p:cNvPr id="78" name="Google Shape;78;p14"/>
          <p:cNvPicPr preferRelativeResize="0"/>
          <p:nvPr/>
        </p:nvPicPr>
        <p:blipFill>
          <a:blip r:embed="rId3">
            <a:alphaModFix/>
          </a:blip>
          <a:stretch>
            <a:fillRect/>
          </a:stretch>
        </p:blipFill>
        <p:spPr>
          <a:xfrm>
            <a:off x="570950" y="148575"/>
            <a:ext cx="3367675" cy="13725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5"/>
          <p:cNvSpPr txBox="1"/>
          <p:nvPr>
            <p:ph type="title"/>
          </p:nvPr>
        </p:nvSpPr>
        <p:spPr>
          <a:xfrm>
            <a:off x="471900" y="-339600"/>
            <a:ext cx="8222100" cy="131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     CONSIDERACIONES</a:t>
            </a:r>
            <a:endParaRPr sz="2500"/>
          </a:p>
        </p:txBody>
      </p:sp>
      <p:sp>
        <p:nvSpPr>
          <p:cNvPr id="84" name="Google Shape;84;p15"/>
          <p:cNvSpPr txBox="1"/>
          <p:nvPr>
            <p:ph idx="1" type="body"/>
          </p:nvPr>
        </p:nvSpPr>
        <p:spPr>
          <a:xfrm>
            <a:off x="500200" y="1735125"/>
            <a:ext cx="8222100" cy="30828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1600"/>
              </a:spcAft>
              <a:buNone/>
            </a:pPr>
            <a:r>
              <a:rPr lang="es" sz="2200">
                <a:solidFill>
                  <a:srgbClr val="000000"/>
                </a:solidFill>
              </a:rPr>
              <a:t>Para la expedición del Acuerdo, la Sala de Casación Penal tuvo en cuenta un conjunto de factores, entre ellos, la protección de la vida y la salud de los usuarios y servidores de la Administración de Justicia; el derecho de acceso a la Administración de Justicia, la libertad, el debido proceso en su arista de contradicción y la evitación de la parálisis de la justicia con el uso de las diversas herramientas tecnológicas, como se verá a continuación. </a:t>
            </a:r>
            <a:endParaRPr sz="2200">
              <a:solidFill>
                <a:srgbClr val="000000"/>
              </a:solidFill>
            </a:endParaRPr>
          </a:p>
        </p:txBody>
      </p:sp>
      <p:pic>
        <p:nvPicPr>
          <p:cNvPr id="85" name="Google Shape;85;p15"/>
          <p:cNvPicPr preferRelativeResize="0"/>
          <p:nvPr/>
        </p:nvPicPr>
        <p:blipFill>
          <a:blip r:embed="rId3">
            <a:alphaModFix/>
          </a:blip>
          <a:stretch>
            <a:fillRect/>
          </a:stretch>
        </p:blipFill>
        <p:spPr>
          <a:xfrm>
            <a:off x="395650" y="152175"/>
            <a:ext cx="2632625" cy="1400000"/>
          </a:xfrm>
          <a:prstGeom prst="rect">
            <a:avLst/>
          </a:prstGeom>
          <a:noFill/>
          <a:ln>
            <a:noFill/>
          </a:ln>
        </p:spPr>
      </p:pic>
      <p:pic>
        <p:nvPicPr>
          <p:cNvPr id="86" name="Google Shape;86;p15"/>
          <p:cNvPicPr preferRelativeResize="0"/>
          <p:nvPr/>
        </p:nvPicPr>
        <p:blipFill>
          <a:blip r:embed="rId4">
            <a:alphaModFix/>
          </a:blip>
          <a:stretch>
            <a:fillRect/>
          </a:stretch>
        </p:blipFill>
        <p:spPr>
          <a:xfrm>
            <a:off x="6457000" y="95513"/>
            <a:ext cx="2632625" cy="1513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6"/>
          <p:cNvSpPr txBox="1"/>
          <p:nvPr>
            <p:ph type="title"/>
          </p:nvPr>
        </p:nvSpPr>
        <p:spPr>
          <a:xfrm>
            <a:off x="507275" y="-49525"/>
            <a:ext cx="8222100" cy="1719300"/>
          </a:xfrm>
          <a:prstGeom prst="rect">
            <a:avLst/>
          </a:prstGeom>
        </p:spPr>
        <p:txBody>
          <a:bodyPr anchorCtr="0" anchor="b" bIns="0" lIns="91425" spcFirstLastPara="1" rIns="91425" wrap="square" tIns="108000">
            <a:noAutofit/>
          </a:bodyPr>
          <a:lstStyle/>
          <a:p>
            <a:pPr indent="0" lvl="0" marL="0" rtl="0" algn="ctr">
              <a:lnSpc>
                <a:spcPct val="115000"/>
              </a:lnSpc>
              <a:spcBef>
                <a:spcPts val="0"/>
              </a:spcBef>
              <a:spcAft>
                <a:spcPts val="0"/>
              </a:spcAft>
              <a:buNone/>
            </a:pPr>
            <a:r>
              <a:rPr b="1" lang="es" sz="2400"/>
              <a:t>Las que se refieren a la declaración de la emergencia sanitaria</a:t>
            </a:r>
            <a:r>
              <a:rPr lang="es" sz="2400"/>
              <a:t>:</a:t>
            </a:r>
            <a:endParaRPr sz="2400"/>
          </a:p>
          <a:p>
            <a:pPr indent="0" lvl="0" marL="0" rtl="0" algn="l">
              <a:spcBef>
                <a:spcPts val="1600"/>
              </a:spcBef>
              <a:spcAft>
                <a:spcPts val="0"/>
              </a:spcAft>
              <a:buNone/>
            </a:pPr>
            <a:r>
              <a:t/>
            </a:r>
            <a:endParaRPr/>
          </a:p>
        </p:txBody>
      </p:sp>
      <p:sp>
        <p:nvSpPr>
          <p:cNvPr id="92" name="Google Shape;92;p1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solidFill>
                  <a:srgbClr val="000000"/>
                </a:solidFill>
              </a:rPr>
              <a:t>1º. Que el Ministro de Salud y Protección Social, mediante la Resolución 385 del 12 de marzo de 2020, declaró el estado de emergencia sanitaria por causa del nuevo coronavirus COVID-19 en todo el territorio nacional hasta el 30 de mayo de 2020 y, en virtud de la misma, el Gobierno ha venido implementando una serie de medidas con el objeto de prevenir y controlar la propagación del virus y mitigar sus efectos.</a:t>
            </a:r>
            <a:endParaRPr sz="2000"/>
          </a:p>
        </p:txBody>
      </p:sp>
      <p:pic>
        <p:nvPicPr>
          <p:cNvPr id="93" name="Google Shape;93;p16"/>
          <p:cNvPicPr preferRelativeResize="0"/>
          <p:nvPr/>
        </p:nvPicPr>
        <p:blipFill>
          <a:blip r:embed="rId3">
            <a:alphaModFix/>
          </a:blip>
          <a:stretch>
            <a:fillRect/>
          </a:stretch>
        </p:blipFill>
        <p:spPr>
          <a:xfrm>
            <a:off x="8240275" y="136950"/>
            <a:ext cx="844550" cy="1240225"/>
          </a:xfrm>
          <a:prstGeom prst="rect">
            <a:avLst/>
          </a:prstGeom>
          <a:noFill/>
          <a:ln>
            <a:noFill/>
          </a:ln>
        </p:spPr>
      </p:pic>
      <p:pic>
        <p:nvPicPr>
          <p:cNvPr id="94" name="Google Shape;94;p16"/>
          <p:cNvPicPr preferRelativeResize="0"/>
          <p:nvPr/>
        </p:nvPicPr>
        <p:blipFill>
          <a:blip r:embed="rId4">
            <a:alphaModFix/>
          </a:blip>
          <a:stretch>
            <a:fillRect/>
          </a:stretch>
        </p:blipFill>
        <p:spPr>
          <a:xfrm>
            <a:off x="920650" y="601100"/>
            <a:ext cx="2898950" cy="1068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7"/>
          <p:cNvSpPr txBox="1"/>
          <p:nvPr>
            <p:ph type="title"/>
          </p:nvPr>
        </p:nvSpPr>
        <p:spPr>
          <a:xfrm>
            <a:off x="606325" y="290075"/>
            <a:ext cx="8222100" cy="1146300"/>
          </a:xfrm>
          <a:prstGeom prst="rect">
            <a:avLst/>
          </a:prstGeom>
        </p:spPr>
        <p:txBody>
          <a:bodyPr anchorCtr="0" anchor="b" bIns="91425" lIns="91425" spcFirstLastPara="1" rIns="91425" wrap="square" tIns="91425">
            <a:noAutofit/>
          </a:bodyPr>
          <a:lstStyle/>
          <a:p>
            <a:pPr indent="-368300" lvl="0" marL="457200" rtl="0" algn="ctr">
              <a:lnSpc>
                <a:spcPct val="115000"/>
              </a:lnSpc>
              <a:spcBef>
                <a:spcPts val="0"/>
              </a:spcBef>
              <a:spcAft>
                <a:spcPts val="0"/>
              </a:spcAft>
              <a:buClr>
                <a:schemeClr val="lt1"/>
              </a:buClr>
              <a:buSzPts val="2200"/>
              <a:buChar char="●"/>
            </a:pPr>
            <a:r>
              <a:rPr b="1" lang="es" sz="2200"/>
              <a:t>Las que aluden a la seguridad de los usuarios y servidores de la Administración de Justicia.</a:t>
            </a:r>
            <a:endParaRPr sz="3600"/>
          </a:p>
        </p:txBody>
      </p:sp>
      <p:sp>
        <p:nvSpPr>
          <p:cNvPr id="100" name="Google Shape;100;p17"/>
          <p:cNvSpPr txBox="1"/>
          <p:nvPr>
            <p:ph idx="1" type="body"/>
          </p:nvPr>
        </p:nvSpPr>
        <p:spPr>
          <a:xfrm>
            <a:off x="514350" y="1782900"/>
            <a:ext cx="8314200" cy="32997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600">
                <a:solidFill>
                  <a:srgbClr val="000000"/>
                </a:solidFill>
              </a:rPr>
              <a:t>2°. Que, a fin de proteger la salud tanto de los usuarios del servicio de administración de justicia como de los servidores judiciales, en el marco del aislamiento preventivo obligatorio de todas las personas habitantes en Colombia -dispuesto mediante el Decreto 457 de 2020 y, a la fecha, prorrogado a través de los Decretos 531 y 593-, el Consejo Superior de la Judicatura, atendiendo motivos de salubridad pública y fuerza mayor, adoptó - y mantiene hasta hoy vigente- la determinación de que los funcionarios y empleados judiciales trabajarán desde sus casas, debiendo definir el titular de cada despacho, con su equipo de trabajo, las actividades que cumplirían durante la medida y el control de su cumplimiento. Tratándose de las Altas Cortes estableció que sus magistrados podrán hacer reuniones de trabajo y sesiones virtuales, estableciendo cada corporación las reglas para su desarrollo.</a:t>
            </a:r>
            <a:endParaRPr sz="1600">
              <a:solidFill>
                <a:srgbClr val="000000"/>
              </a:solidFill>
            </a:endParaRPr>
          </a:p>
        </p:txBody>
      </p:sp>
      <p:pic>
        <p:nvPicPr>
          <p:cNvPr id="101" name="Google Shape;101;p17"/>
          <p:cNvPicPr preferRelativeResize="0"/>
          <p:nvPr/>
        </p:nvPicPr>
        <p:blipFill>
          <a:blip r:embed="rId3">
            <a:alphaModFix/>
          </a:blip>
          <a:stretch>
            <a:fillRect/>
          </a:stretch>
        </p:blipFill>
        <p:spPr>
          <a:xfrm>
            <a:off x="606325" y="290075"/>
            <a:ext cx="1536576" cy="1453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428725" y="190200"/>
            <a:ext cx="8521500" cy="1453200"/>
          </a:xfrm>
          <a:prstGeom prst="rect">
            <a:avLst/>
          </a:prstGeom>
        </p:spPr>
        <p:txBody>
          <a:bodyPr anchorCtr="0" anchor="b" bIns="91425" lIns="91425" spcFirstLastPara="1" rIns="91425" wrap="square" tIns="91425">
            <a:noAutofit/>
          </a:bodyPr>
          <a:lstStyle/>
          <a:p>
            <a:pPr indent="-342900" lvl="0" marL="457200" rtl="0" algn="ctr">
              <a:lnSpc>
                <a:spcPct val="115000"/>
              </a:lnSpc>
              <a:spcBef>
                <a:spcPts val="0"/>
              </a:spcBef>
              <a:spcAft>
                <a:spcPts val="0"/>
              </a:spcAft>
              <a:buClr>
                <a:schemeClr val="lt1"/>
              </a:buClr>
              <a:buSzPts val="1800"/>
              <a:buChar char="●"/>
            </a:pPr>
            <a:r>
              <a:rPr b="1" lang="es" sz="2000"/>
              <a:t>L</a:t>
            </a:r>
            <a:r>
              <a:rPr b="1" lang="es" sz="2200"/>
              <a:t>as atinentes a los fundamentos jurídicos para el uso de medios tecnológicos en la Administración de Justicia.</a:t>
            </a:r>
            <a:r>
              <a:rPr b="1" lang="es" sz="2000"/>
              <a:t> </a:t>
            </a:r>
            <a:endParaRPr sz="3400"/>
          </a:p>
        </p:txBody>
      </p:sp>
      <p:sp>
        <p:nvSpPr>
          <p:cNvPr id="107" name="Google Shape;107;p18"/>
          <p:cNvSpPr txBox="1"/>
          <p:nvPr>
            <p:ph idx="1" type="body"/>
          </p:nvPr>
        </p:nvSpPr>
        <p:spPr>
          <a:xfrm>
            <a:off x="578425" y="2092400"/>
            <a:ext cx="8222100" cy="26337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300">
                <a:solidFill>
                  <a:srgbClr val="000000"/>
                </a:solidFill>
              </a:rPr>
              <a:t>3°. Que, al expedir el Decreto 417 del 17 de marzo de 2020, por cuyo medio se declaró el estado de emergencia económica, social y ecológica en todo el territorio nacional, a fin de conjurar la grave calamidad pública que afecta al país por causa del COVID-19, entre otros aspectos, el Gobierno destacó que:</a:t>
            </a:r>
            <a:endParaRPr sz="23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471900" y="213050"/>
            <a:ext cx="8222100" cy="1476000"/>
          </a:xfrm>
          <a:prstGeom prst="rect">
            <a:avLst/>
          </a:prstGeom>
        </p:spPr>
        <p:txBody>
          <a:bodyPr anchorCtr="0" anchor="b" bIns="91425" lIns="91425" spcFirstLastPara="1" rIns="91425" wrap="square" tIns="91425">
            <a:noAutofit/>
          </a:bodyPr>
          <a:lstStyle/>
          <a:p>
            <a:pPr indent="-342900" lvl="0" marL="457200" rtl="0" algn="ctr">
              <a:lnSpc>
                <a:spcPct val="115000"/>
              </a:lnSpc>
              <a:spcBef>
                <a:spcPts val="0"/>
              </a:spcBef>
              <a:spcAft>
                <a:spcPts val="0"/>
              </a:spcAft>
              <a:buClr>
                <a:schemeClr val="lt1"/>
              </a:buClr>
              <a:buSzPts val="1800"/>
              <a:buChar char="●"/>
            </a:pPr>
            <a:r>
              <a:rPr b="1" lang="es" sz="2000"/>
              <a:t>(...) </a:t>
            </a:r>
            <a:r>
              <a:rPr b="1" lang="es" sz="2000"/>
              <a:t>L</a:t>
            </a:r>
            <a:r>
              <a:rPr b="1" lang="es" sz="2200"/>
              <a:t>as que se refieren a los fundamentos jurídicos para el uso de medios tecnológicos en la Administración de Justicia.</a:t>
            </a:r>
            <a:r>
              <a:rPr b="1" lang="es" sz="2000"/>
              <a:t> </a:t>
            </a:r>
            <a:endParaRPr/>
          </a:p>
        </p:txBody>
      </p:sp>
      <p:sp>
        <p:nvSpPr>
          <p:cNvPr id="113" name="Google Shape;113;p19"/>
          <p:cNvSpPr txBox="1"/>
          <p:nvPr>
            <p:ph idx="1" type="body"/>
          </p:nvPr>
        </p:nvSpPr>
        <p:spPr>
          <a:xfrm>
            <a:off x="-129350" y="1919075"/>
            <a:ext cx="8940300" cy="3218400"/>
          </a:xfrm>
          <a:prstGeom prst="rect">
            <a:avLst/>
          </a:prstGeom>
        </p:spPr>
        <p:txBody>
          <a:bodyPr anchorCtr="0" anchor="t" bIns="91425" lIns="91425" spcFirstLastPara="1" rIns="91425" wrap="square" tIns="91425">
            <a:noAutofit/>
          </a:bodyPr>
          <a:lstStyle/>
          <a:p>
            <a:pPr indent="0" lvl="0" marL="1828800" rtl="0" algn="just">
              <a:spcBef>
                <a:spcPts val="0"/>
              </a:spcBef>
              <a:spcAft>
                <a:spcPts val="0"/>
              </a:spcAft>
              <a:buNone/>
            </a:pPr>
            <a:r>
              <a:rPr i="1" lang="es" sz="1400">
                <a:solidFill>
                  <a:srgbClr val="000000"/>
                </a:solidFill>
              </a:rPr>
              <a:t>«con el propósito de limitar las posibilidades de propagación del nuevo virus Covid-19 y de proteger la salud del público en general y de los servidores públicos que los atienden, se hace necesario expedir normas de orden legal que flexibilicen la obligación de atención personalizada al usuario y se permita incluso la suspensión de términos legales en las actuaciones administrativas y jurisdiccionales.</a:t>
            </a:r>
            <a:endParaRPr i="1" sz="1400">
              <a:solidFill>
                <a:srgbClr val="000000"/>
              </a:solidFill>
            </a:endParaRPr>
          </a:p>
          <a:p>
            <a:pPr indent="0" lvl="0" marL="1828800" rtl="0" algn="just">
              <a:spcBef>
                <a:spcPts val="1600"/>
              </a:spcBef>
              <a:spcAft>
                <a:spcPts val="0"/>
              </a:spcAft>
              <a:buNone/>
            </a:pPr>
            <a:r>
              <a:rPr i="1" lang="es" sz="1400">
                <a:solidFill>
                  <a:srgbClr val="000000"/>
                </a:solidFill>
              </a:rPr>
              <a:t>Que con igual propósito se hace necesario expedir normas que habiliten actuaciones judiciales y administrativas mediante la utilización de medios tecnológicos y adoptar las medidas pertinentes, con el objeto de garantizar la prestación de los servicios públicos de justicia, de notariado y registro, de defensa jurídica del Estado y la atención en salud en el sistema penitenciario y carcelario».</a:t>
            </a:r>
            <a:endParaRPr i="1" sz="1400">
              <a:solidFill>
                <a:srgbClr val="000000"/>
              </a:solidFill>
            </a:endParaRPr>
          </a:p>
          <a:p>
            <a:pPr indent="0" lvl="0" marL="457200" rtl="0" algn="just">
              <a:spcBef>
                <a:spcPts val="1600"/>
              </a:spcBef>
              <a:spcAft>
                <a:spcPts val="1600"/>
              </a:spcAft>
              <a:buNone/>
            </a:pPr>
            <a:r>
              <a:t/>
            </a:r>
            <a:endParaRPr i="1" sz="1300">
              <a:solidFill>
                <a:srgbClr val="000000"/>
              </a:solidFill>
            </a:endParaRPr>
          </a:p>
        </p:txBody>
      </p:sp>
      <p:pic>
        <p:nvPicPr>
          <p:cNvPr id="114" name="Google Shape;114;p19"/>
          <p:cNvPicPr preferRelativeResize="0"/>
          <p:nvPr/>
        </p:nvPicPr>
        <p:blipFill>
          <a:blip r:embed="rId3">
            <a:alphaModFix/>
          </a:blip>
          <a:stretch>
            <a:fillRect/>
          </a:stretch>
        </p:blipFill>
        <p:spPr>
          <a:xfrm>
            <a:off x="129375" y="213054"/>
            <a:ext cx="608675" cy="814125"/>
          </a:xfrm>
          <a:prstGeom prst="rect">
            <a:avLst/>
          </a:prstGeom>
          <a:noFill/>
          <a:ln>
            <a:noFill/>
          </a:ln>
        </p:spPr>
      </p:pic>
      <p:pic>
        <p:nvPicPr>
          <p:cNvPr id="115" name="Google Shape;115;p19"/>
          <p:cNvPicPr preferRelativeResize="0"/>
          <p:nvPr/>
        </p:nvPicPr>
        <p:blipFill>
          <a:blip r:embed="rId4">
            <a:alphaModFix/>
          </a:blip>
          <a:stretch>
            <a:fillRect/>
          </a:stretch>
        </p:blipFill>
        <p:spPr>
          <a:xfrm>
            <a:off x="8187000" y="578250"/>
            <a:ext cx="768499" cy="1027200"/>
          </a:xfrm>
          <a:prstGeom prst="rect">
            <a:avLst/>
          </a:prstGeom>
          <a:noFill/>
          <a:ln>
            <a:noFill/>
          </a:ln>
        </p:spPr>
      </p:pic>
      <p:pic>
        <p:nvPicPr>
          <p:cNvPr id="116" name="Google Shape;116;p19"/>
          <p:cNvPicPr preferRelativeResize="0"/>
          <p:nvPr/>
        </p:nvPicPr>
        <p:blipFill>
          <a:blip r:embed="rId5">
            <a:alphaModFix/>
          </a:blip>
          <a:stretch>
            <a:fillRect/>
          </a:stretch>
        </p:blipFill>
        <p:spPr>
          <a:xfrm>
            <a:off x="129375" y="1780425"/>
            <a:ext cx="1217375" cy="28456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0"/>
          <p:cNvSpPr txBox="1"/>
          <p:nvPr>
            <p:ph type="title"/>
          </p:nvPr>
        </p:nvSpPr>
        <p:spPr>
          <a:xfrm>
            <a:off x="3604999" y="544775"/>
            <a:ext cx="4983000" cy="106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Las que se refieren al teletrabajo o trabajo en casa</a:t>
            </a:r>
            <a:endParaRPr/>
          </a:p>
        </p:txBody>
      </p:sp>
      <p:sp>
        <p:nvSpPr>
          <p:cNvPr id="122" name="Google Shape;122;p20"/>
          <p:cNvSpPr txBox="1"/>
          <p:nvPr>
            <p:ph idx="1" type="body"/>
          </p:nvPr>
        </p:nvSpPr>
        <p:spPr>
          <a:xfrm>
            <a:off x="1400850" y="1919075"/>
            <a:ext cx="6891000" cy="30051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100">
                <a:solidFill>
                  <a:srgbClr val="000000"/>
                </a:solidFill>
              </a:rPr>
              <a:t>4°. Que según el art. 4° del Decreto 593 del 24 de abril de 2020, durante el tiempo que dure la emergencia sanitaria por causa de la pandemia del coronavirus COVID-19, las entidades del sector público procurarán que sus servidores, cuya presencia no sea indispensable en la sede de trabajo, desarrollen sus funciones bajo las modalidades de teletrabajo, trabajo en casa u otras similares.</a:t>
            </a:r>
            <a:endParaRPr sz="2100">
              <a:solidFill>
                <a:srgbClr val="000000"/>
              </a:solidFill>
            </a:endParaRPr>
          </a:p>
        </p:txBody>
      </p:sp>
      <p:pic>
        <p:nvPicPr>
          <p:cNvPr id="123" name="Google Shape;123;p20"/>
          <p:cNvPicPr preferRelativeResize="0"/>
          <p:nvPr/>
        </p:nvPicPr>
        <p:blipFill>
          <a:blip r:embed="rId3">
            <a:alphaModFix/>
          </a:blip>
          <a:stretch>
            <a:fillRect/>
          </a:stretch>
        </p:blipFill>
        <p:spPr>
          <a:xfrm>
            <a:off x="275925" y="155650"/>
            <a:ext cx="3289850" cy="1289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471900" y="-1323025"/>
            <a:ext cx="8222100" cy="282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700"/>
              <a:t>Las que hacen referencia a la flexibilización de la prestación del servicio de forma presencial y estableciendo mecanismos de atención mediante la utilización de medios digitales y del uso y aprovechamiento de las tecnologías de la información y las comunicaciones</a:t>
            </a:r>
            <a:endParaRPr sz="1700"/>
          </a:p>
        </p:txBody>
      </p:sp>
      <p:sp>
        <p:nvSpPr>
          <p:cNvPr id="129" name="Google Shape;129;p2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600">
                <a:solidFill>
                  <a:srgbClr val="000000"/>
                </a:solidFill>
              </a:rPr>
              <a:t>5°. Que, al amparo de las facultades derivadas del estado de emergencia económica, social y ecológica, se expidió el Decreto Legislativo 491 del 28 de marzo de 2020, con el propósito de adoptar medidas de urgencia para garantizar la atención y la prestación de los servicios por parte de las autoridades públicas durante el referido estado de excepción. Como justificación de lo allí dispuesto, se consideró que, mientras duren las medidas de aislamiento preventivo obligatorio de todas las personas habitantes de la República de Colombia, para contener la propagación del COVID-19, la función pública ha de garantizar el cumplimiento de sus propósitos constitucionales y legales, teniendo en cuenta que:</a:t>
            </a:r>
            <a:endParaRPr sz="16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2"/>
          <p:cNvSpPr txBox="1"/>
          <p:nvPr>
            <p:ph type="title"/>
          </p:nvPr>
        </p:nvSpPr>
        <p:spPr>
          <a:xfrm>
            <a:off x="471900" y="183950"/>
            <a:ext cx="8222100" cy="140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500"/>
              <a:t>(...) </a:t>
            </a:r>
            <a:r>
              <a:rPr lang="es" sz="1500"/>
              <a:t>Las que se refieren a la flexibilización de la prestación del servicio de forma presencial y estableciendo mecanismos de atención mediante la utilización de medios digitales y del uso y aprovechamiento de las tecnologías de la información y las comunicaciones</a:t>
            </a:r>
            <a:endParaRPr sz="1500"/>
          </a:p>
          <a:p>
            <a:pPr indent="0" lvl="0" marL="0" rtl="0" algn="l">
              <a:spcBef>
                <a:spcPts val="0"/>
              </a:spcBef>
              <a:spcAft>
                <a:spcPts val="0"/>
              </a:spcAft>
              <a:buNone/>
            </a:pPr>
            <a:r>
              <a:t/>
            </a:r>
            <a:endParaRPr/>
          </a:p>
        </p:txBody>
      </p:sp>
      <p:sp>
        <p:nvSpPr>
          <p:cNvPr id="135" name="Google Shape;135;p22"/>
          <p:cNvSpPr txBox="1"/>
          <p:nvPr>
            <p:ph idx="1" type="body"/>
          </p:nvPr>
        </p:nvSpPr>
        <p:spPr>
          <a:xfrm>
            <a:off x="471900" y="1765225"/>
            <a:ext cx="8262900" cy="3337800"/>
          </a:xfrm>
          <a:prstGeom prst="rect">
            <a:avLst/>
          </a:prstGeom>
        </p:spPr>
        <p:txBody>
          <a:bodyPr anchorCtr="0" anchor="t" bIns="91425" lIns="91425" spcFirstLastPara="1" rIns="91425" wrap="square" tIns="91425">
            <a:noAutofit/>
          </a:bodyPr>
          <a:lstStyle/>
          <a:p>
            <a:pPr indent="0" lvl="0" marL="457200" rtl="0" algn="just">
              <a:lnSpc>
                <a:spcPct val="100000"/>
              </a:lnSpc>
              <a:spcBef>
                <a:spcPts val="0"/>
              </a:spcBef>
              <a:spcAft>
                <a:spcPts val="1600"/>
              </a:spcAft>
              <a:buNone/>
            </a:pPr>
            <a:r>
              <a:rPr i="1" lang="es" sz="1500">
                <a:solidFill>
                  <a:srgbClr val="000000"/>
                </a:solidFill>
              </a:rPr>
              <a:t>«Las entidades y organismos del Estado deben proteger y garantizar los derechos y libertades de las personas, la primacía de los intereses generales, la sujeción de las autoridades a la Constitución y demás preceptos del ordenamiento jurídico, el cumplimiento de los fines y principios esenciales estatales, el funcionamiento eficiente y democrático de la administración y la observancia de los deberes del Estado y de los particulares.</a:t>
            </a:r>
            <a:endParaRPr i="1" sz="1500">
              <a:solidFill>
                <a:srgbClr val="000000"/>
              </a:solidFill>
            </a:endParaRPr>
          </a:p>
        </p:txBody>
      </p:sp>
      <p:pic>
        <p:nvPicPr>
          <p:cNvPr id="136" name="Google Shape;136;p22"/>
          <p:cNvPicPr preferRelativeResize="0"/>
          <p:nvPr/>
        </p:nvPicPr>
        <p:blipFill>
          <a:blip r:embed="rId3">
            <a:alphaModFix/>
          </a:blip>
          <a:stretch>
            <a:fillRect/>
          </a:stretch>
        </p:blipFill>
        <p:spPr>
          <a:xfrm>
            <a:off x="745725" y="3148350"/>
            <a:ext cx="7715251" cy="1911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471900" y="304225"/>
            <a:ext cx="8222100" cy="120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600"/>
              <a:t>(...) Las que se refieren a la flexibilización de la prestación del servicio de forma presencial y estableciendo mecanismos de atención mediante la utilización de medios digitales y del uso y aprovechamiento de las tecnologías de la información y las comunicaciones</a:t>
            </a:r>
            <a:endParaRPr sz="3500"/>
          </a:p>
        </p:txBody>
      </p:sp>
      <p:sp>
        <p:nvSpPr>
          <p:cNvPr id="142" name="Google Shape;142;p2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457200" rtl="0" algn="just">
              <a:spcBef>
                <a:spcPts val="0"/>
              </a:spcBef>
              <a:spcAft>
                <a:spcPts val="1600"/>
              </a:spcAft>
              <a:buNone/>
            </a:pPr>
            <a:r>
              <a:rPr i="1" lang="es" sz="1600">
                <a:solidFill>
                  <a:srgbClr val="000000"/>
                </a:solidFill>
              </a:rPr>
              <a:t>Que, de conformidad con lo anterior, se hace necesario tomar medidas en materia de prestación de servicios a cargo de las entidades y organismos del Estado, con la finalidad de prevenir la propagación de la pandemia mediante el distanciamiento social, flexibilizando la prestación del servicio de forma presencial y estableciendo mecanismos de atención mediante la utilización de medios digitales y del uso y aprovechamiento de las tecnologías de la información y las comunicaciones, de manera que se evite el contacto entre los servidores públicos y los ciudadanos, sin que ello afecte la continuidad y efectividad del servicio».</a:t>
            </a:r>
            <a:endParaRPr i="1" sz="16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471900" y="438650"/>
            <a:ext cx="8222100" cy="10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600"/>
              <a:t>Las que se refieren a las facultades de cada Sala para garantizar el cumplimiento de la función judicial.</a:t>
            </a:r>
            <a:endParaRPr sz="2600"/>
          </a:p>
        </p:txBody>
      </p:sp>
      <p:sp>
        <p:nvSpPr>
          <p:cNvPr id="148" name="Google Shape;148;p24"/>
          <p:cNvSpPr txBox="1"/>
          <p:nvPr>
            <p:ph idx="1" type="body"/>
          </p:nvPr>
        </p:nvSpPr>
        <p:spPr>
          <a:xfrm>
            <a:off x="471900" y="1919075"/>
            <a:ext cx="8384700" cy="3224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200">
                <a:solidFill>
                  <a:srgbClr val="000000"/>
                </a:solidFill>
              </a:rPr>
              <a:t>6º. Que la Sala Plena de la Corte Suprema de Justicia, mediante Acuerdo 1429 del 26 de marzo del presente año, acordó que cada sala especializada implementará los mecanismos tendientes a garantizar el cumplimiento de la función judicial en los asuntos de su competencia, utilizando para ello los medios telemáticos y electrónicos disponibles.</a:t>
            </a:r>
            <a:endParaRPr sz="2200">
              <a:solidFill>
                <a:srgbClr val="000000"/>
              </a:solidFill>
            </a:endParaRPr>
          </a:p>
        </p:txBody>
      </p:sp>
      <p:pic>
        <p:nvPicPr>
          <p:cNvPr id="149" name="Google Shape;149;p24"/>
          <p:cNvPicPr preferRelativeResize="0"/>
          <p:nvPr/>
        </p:nvPicPr>
        <p:blipFill>
          <a:blip r:embed="rId3">
            <a:alphaModFix/>
          </a:blip>
          <a:stretch>
            <a:fillRect/>
          </a:stretch>
        </p:blipFill>
        <p:spPr>
          <a:xfrm>
            <a:off x="5729350" y="3903275"/>
            <a:ext cx="3096749" cy="12021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5"/>
          <p:cNvSpPr txBox="1"/>
          <p:nvPr>
            <p:ph type="title"/>
          </p:nvPr>
        </p:nvSpPr>
        <p:spPr>
          <a:xfrm>
            <a:off x="471900" y="297150"/>
            <a:ext cx="8222100" cy="12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300"/>
              <a:t>De las consideraciones relativas a la priorización de casos relacionados con la prescripción y la libertad del procesado o requerido en extradición.</a:t>
            </a:r>
            <a:endParaRPr sz="2300"/>
          </a:p>
        </p:txBody>
      </p:sp>
      <p:sp>
        <p:nvSpPr>
          <p:cNvPr id="155" name="Google Shape;155;p25"/>
          <p:cNvSpPr txBox="1"/>
          <p:nvPr>
            <p:ph idx="1" type="body"/>
          </p:nvPr>
        </p:nvSpPr>
        <p:spPr>
          <a:xfrm>
            <a:off x="627550" y="1874875"/>
            <a:ext cx="8222100" cy="29859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600">
                <a:solidFill>
                  <a:srgbClr val="000000"/>
                </a:solidFill>
              </a:rPr>
              <a:t>7º. Que luego de fijar unas directrices iniciales para el trámite de asuntos urgentes, a fin de evitar la paralización de actuaciones que reclamaban la inminente restitución de la libertad personal, </a:t>
            </a:r>
            <a:r>
              <a:rPr b="1" lang="es" sz="1600">
                <a:solidFill>
                  <a:srgbClr val="FF0000"/>
                </a:solidFill>
              </a:rPr>
              <a:t>mediante el art. 4° del Acuerdo 18 de 2020</a:t>
            </a:r>
            <a:r>
              <a:rPr lang="es" sz="1600">
                <a:solidFill>
                  <a:srgbClr val="000000"/>
                </a:solidFill>
              </a:rPr>
              <a:t> la Sala de Casación Penal determinó que si bien el Consejo Superior de la Judicatura y la Sala Plena de la Corte Suprema habían decretado suspensión de términos, tal medida no comprende los asuntos de competencia de la Sala de Casación que impliquen la libertad inmediata del procesado o requerido en extradición, así como los casos en que esté próxima la prescripción, los cuales serán considerados urgentes o prioritarios. Para tal fin, determinó (art. 5° ídem) que la Sala llevará a cabo sesiones virtuales para discutir y aprobar las decisiones en esos asuntos.</a:t>
            </a:r>
            <a:endParaRPr sz="16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471900" y="488175"/>
            <a:ext cx="8222100" cy="10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De la continuidad de los trámites en la Sala de Casación Penal, </a:t>
            </a:r>
            <a:r>
              <a:rPr lang="es" sz="2500"/>
              <a:t>privilegiando el uso de medios electrónicos.</a:t>
            </a:r>
            <a:endParaRPr sz="2500"/>
          </a:p>
        </p:txBody>
      </p:sp>
      <p:sp>
        <p:nvSpPr>
          <p:cNvPr id="161" name="Google Shape;161;p26"/>
          <p:cNvSpPr txBox="1"/>
          <p:nvPr>
            <p:ph idx="1" type="body"/>
          </p:nvPr>
        </p:nvSpPr>
        <p:spPr>
          <a:xfrm>
            <a:off x="471900" y="1919075"/>
            <a:ext cx="8222100" cy="29130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8°. Que, en vista de la continuidad de las medidas de aislamiento preventivo, el 11 de abril de 2020 el Consejo Superior de la Judicatura expidió el Acuerdo PCSJA20-11532, con el propósito de ampliar progresivamente los escenarios de prestación del servicio de administración de justicia en las diferentes jurisdicciones y especialidades, atendiendo a la capacidad institucional en las circunstancias actuales y a la generación de condiciones operativas necesarias para que los procesos y acciones se puedan adelantar de manera adecuada, protegiendo la salud de los servidores judiciales, abogados y usuarios de la Rama Judicial.</a:t>
            </a:r>
            <a:endParaRPr>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471900" y="42450"/>
            <a:ext cx="8222100" cy="136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 </a:t>
            </a:r>
            <a:r>
              <a:rPr lang="es" sz="1800"/>
              <a:t>De la continuidad de los trámites en la Sala de Casación Penal, privilegiando el uso de medios electrónicos.</a:t>
            </a:r>
            <a:endParaRPr sz="1800"/>
          </a:p>
          <a:p>
            <a:pPr indent="0" lvl="0" marL="0" rtl="0" algn="l">
              <a:spcBef>
                <a:spcPts val="0"/>
              </a:spcBef>
              <a:spcAft>
                <a:spcPts val="0"/>
              </a:spcAft>
              <a:buNone/>
            </a:pPr>
            <a:r>
              <a:t/>
            </a:r>
            <a:endParaRPr sz="2900"/>
          </a:p>
        </p:txBody>
      </p:sp>
      <p:sp>
        <p:nvSpPr>
          <p:cNvPr id="167" name="Google Shape;167;p2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solidFill>
                  <a:srgbClr val="000000"/>
                </a:solidFill>
              </a:rPr>
              <a:t>Entre otras determinaciones, el art. 2-6 inc. 2° del mencionado acuerdo dispuso que la Sala de Casación Penal de la Corte Suprema de Justicia continuará atendiendo los trámites que impliquen la libertad inmediata de los procesados en asuntos de casación, extradición, impugnación especial, revisión, definición de competencia, segunda instancia y casos próximos a prescribir, </a:t>
            </a:r>
            <a:r>
              <a:rPr b="1" i="1" lang="es" sz="2000" u="sng">
                <a:solidFill>
                  <a:srgbClr val="CC0000"/>
                </a:solidFill>
              </a:rPr>
              <a:t>privilegiando el uso de medios electrónicos.</a:t>
            </a:r>
            <a:endParaRPr b="1" i="1" sz="2000" u="sng">
              <a:solidFill>
                <a:srgbClr val="CC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8"/>
          <p:cNvSpPr txBox="1"/>
          <p:nvPr>
            <p:ph type="title"/>
          </p:nvPr>
        </p:nvSpPr>
        <p:spPr>
          <a:xfrm>
            <a:off x="422375" y="191025"/>
            <a:ext cx="8222100" cy="121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100"/>
              <a:t>Del conocimiento de la totalidad de los asuntos de competencia de la Sala de Casación Penal, ante la apertura de c</a:t>
            </a:r>
            <a:r>
              <a:rPr lang="es" sz="2100"/>
              <a:t>anales y herramientas informáticas institucionales.</a:t>
            </a:r>
            <a:endParaRPr sz="2100"/>
          </a:p>
        </p:txBody>
      </p:sp>
      <p:sp>
        <p:nvSpPr>
          <p:cNvPr id="173" name="Google Shape;173;p28"/>
          <p:cNvSpPr txBox="1"/>
          <p:nvPr>
            <p:ph idx="1" type="body"/>
          </p:nvPr>
        </p:nvSpPr>
        <p:spPr>
          <a:xfrm>
            <a:off x="471900" y="1919075"/>
            <a:ext cx="8222100" cy="29415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9. Que, en vista de la prolongación de las medidas de aislamiento obligatorio y la apertura paulatina de canales y herramientas informáticas institucionales que permitan expandir gradualmente el margen de acción de la Corte Suprema de Justicia, la Sala de Casación Penal, en sesión virtual del 22 de abril de 2020, determinó que, en lo sucesivo, continuará conociendo de la totalidad de los asuntos de su competencia, bajo el entendido que no es dable suspender los términos de prescripción de la acción penal ni interrumpir la resolución de los casos asignados a la Corte, por concernir todos al derecho fundamental a la libertad personal.</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9"/>
          <p:cNvSpPr txBox="1"/>
          <p:nvPr>
            <p:ph type="title"/>
          </p:nvPr>
        </p:nvSpPr>
        <p:spPr>
          <a:xfrm>
            <a:off x="471900" y="233475"/>
            <a:ext cx="8222100" cy="127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De las consideraciones referidas a la excepción de suspensión de términos en materia penal</a:t>
            </a:r>
            <a:endParaRPr sz="2900"/>
          </a:p>
        </p:txBody>
      </p:sp>
      <p:sp>
        <p:nvSpPr>
          <p:cNvPr id="179" name="Google Shape;179;p29"/>
          <p:cNvSpPr txBox="1"/>
          <p:nvPr>
            <p:ph idx="1" type="body"/>
          </p:nvPr>
        </p:nvSpPr>
        <p:spPr>
          <a:xfrm>
            <a:off x="471900" y="1919075"/>
            <a:ext cx="8222100" cy="2948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10°. Mediante el art. 6-2 lit. b) del Acuerdo PCSJA20-11546 del 25 de abril de 2020, el Consejo Superior de la Judicatura determinó que no se entienden suspendidos los términos en actuaciones penales que se encuentren para proferir sentencia o en los que ya se dictó fallo. Igualmente, en el lit. e) ídem, en relación con el funcionamiento de la Sala de Casación Penal de la Corte Suprema de Justicia, dispuso que ésta continuará atendiendo los trámites que impliquen la libertad inmediata en los asuntos de casación, extradición, impugnación especial, revisión, definición de competencia y segunda instancia, privilegiando el uso de medios electrónicos.</a:t>
            </a:r>
            <a:endParaRPr>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471900" y="176875"/>
            <a:ext cx="8222100" cy="139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De las consideraciones referidas a las facultades de la Corte Suprema de Justicia, para ampliar las excepciones a la suspensión de términos</a:t>
            </a:r>
            <a:endParaRPr sz="2400"/>
          </a:p>
        </p:txBody>
      </p:sp>
      <p:sp>
        <p:nvSpPr>
          <p:cNvPr id="185" name="Google Shape;185;p3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100">
                <a:solidFill>
                  <a:srgbClr val="000000"/>
                </a:solidFill>
              </a:rPr>
              <a:t>11. Que, a través del art. 2° del Acuerdo N° 1444 del 27 de abril de 2020, la Sala Plena de la Corte Suprema de Justicia estableció que las salas de la corporación podrán ampliar las excepciones a la suspensión de términos judiciales en aquellos asuntos que lo consideren necesario, en la medida en que las circunstancias lo vayan permitiendo.</a:t>
            </a:r>
            <a:endParaRPr sz="21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471900" y="233475"/>
            <a:ext cx="8222100" cy="127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Del desarrollo de actuaciones que pueden realizarse por correo electrónico</a:t>
            </a:r>
            <a:endParaRPr/>
          </a:p>
        </p:txBody>
      </p:sp>
      <p:sp>
        <p:nvSpPr>
          <p:cNvPr id="191" name="Google Shape;191;p3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300">
                <a:solidFill>
                  <a:srgbClr val="000000"/>
                </a:solidFill>
              </a:rPr>
              <a:t>12. Que la Sala de Casación Penal ha venido sesionando virtualmente, a fin de atender y resolver los asuntos de su competencia, cuyo impulso, trámite, resolución, comunicación y notificación puede efectuarse mediante tránsito documental por correo electrónico.</a:t>
            </a:r>
            <a:endParaRPr sz="2300">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2"/>
          <p:cNvSpPr txBox="1"/>
          <p:nvPr>
            <p:ph type="title"/>
          </p:nvPr>
        </p:nvSpPr>
        <p:spPr>
          <a:xfrm>
            <a:off x="471900" y="353750"/>
            <a:ext cx="8222100" cy="11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100"/>
              <a:t>De las consideraciones relacionadas con la carencia de infraestructura tecnológica idónea para realizar audiencias con intervención de actores externos a la Corte Suprema</a:t>
            </a:r>
            <a:endParaRPr sz="2100"/>
          </a:p>
        </p:txBody>
      </p:sp>
      <p:sp>
        <p:nvSpPr>
          <p:cNvPr id="197" name="Google Shape;197;p3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300">
                <a:solidFill>
                  <a:srgbClr val="000000"/>
                </a:solidFill>
              </a:rPr>
              <a:t>13. Que, hasta la fecha, las herramientas informáticas y telemáticas con las que internamente cuenta la Sala de Casación Penal son adecuadas para permitir que sus magistrados sesionen y deliberen de manera virtual. Sin embargo, aún no se cuenta con una infraestructura idónea ni suficiente para realizar audiencias en las que puedan intervenir actores externos a la Corporación. La ausencia de una plataforma institucional que garantice el acceso en tiempo real a audiencias virtuales a todos los sujetos procesales (fiscales, defensores, procuradores, representantes de víctimas y procesados) impide el adelantamiento de esas diligencias en condiciones de eficacia, agilidad, celeridad, fidelidad de transmisión y registro, facilidad de acceso, entre otras. En punto de conectividad, la judicatura no puede garantizar que actualmente todos los intervinientes cuenten con condiciones apropiadas para la realización de audiencias virtuales, especialmente, en relación con personas privadas de la libertad, en momentos de crisis carcelaria, agravada por la propagación del COVID-19.</a:t>
            </a:r>
            <a:endParaRPr sz="130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3"/>
          <p:cNvSpPr txBox="1"/>
          <p:nvPr>
            <p:ph type="title"/>
          </p:nvPr>
        </p:nvSpPr>
        <p:spPr>
          <a:xfrm>
            <a:off x="471900" y="212250"/>
            <a:ext cx="8222100" cy="129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200"/>
              <a:t>De las consideraciones relativas a la primacía de la libertad personal como principio rector de la actividad jurisdiccional y la remoción de obstáculos en la adopción de decisiones.</a:t>
            </a:r>
            <a:endParaRPr sz="2200"/>
          </a:p>
        </p:txBody>
      </p:sp>
      <p:sp>
        <p:nvSpPr>
          <p:cNvPr id="203" name="Google Shape;203;p33"/>
          <p:cNvSpPr txBox="1"/>
          <p:nvPr>
            <p:ph idx="1" type="body"/>
          </p:nvPr>
        </p:nvSpPr>
        <p:spPr>
          <a:xfrm>
            <a:off x="471900" y="1919075"/>
            <a:ext cx="8222100" cy="29910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14. Que, en el marco de la emergencia sanitaria, económica, social y ecológica por razón del COVID-19, la primacía de la libertad personal ha de entenderse como principio rector de la actividad jurisdiccional penal. En consecuencia, transitoria y excepcionalmente, mientras subsistan las circunstancias extraordinarias que perjudiquen el normal funcionamiento de la Corte, ha de priorizarse el impulso y trámite de asuntos cuya resolución pueda conducir al restablecimiento de la libertad personal, removiendo los obstáculos operativos y meramente formales que, en las actuales condiciones, impiden la adopción de decisiones concernientes a dicho derecho fundamental.</a:t>
            </a:r>
            <a:endParaRPr>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4"/>
          <p:cNvSpPr txBox="1"/>
          <p:nvPr>
            <p:ph type="title"/>
          </p:nvPr>
        </p:nvSpPr>
        <p:spPr>
          <a:xfrm>
            <a:off x="471900" y="275925"/>
            <a:ext cx="8222100" cy="123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De la prelación de casos atinentes al derecho a la libertad</a:t>
            </a:r>
            <a:endParaRPr/>
          </a:p>
        </p:txBody>
      </p:sp>
      <p:sp>
        <p:nvSpPr>
          <p:cNvPr id="209" name="Google Shape;209;p3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15. Que, en virtud del bien supremo de la libertad, ha de privilegiarse el impulso de asuntos cuya pronta resolución puede provocar el restablecimiento de la libertad personal. Por consiguiente, excepcional y transitoriamente, el conocimiento de casos con esa característica debe ser prevalente frente al debido turno de resolución, determinado por el orden temporal de reparto, máxime que el art. 191 de la Ley 906 de 2004 faculta para anticipar turnos para sustentación y decisión de la casación.</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5"/>
          <p:cNvSpPr txBox="1"/>
          <p:nvPr>
            <p:ph type="title"/>
          </p:nvPr>
        </p:nvSpPr>
        <p:spPr>
          <a:xfrm>
            <a:off x="471900" y="353750"/>
            <a:ext cx="8222100" cy="11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200"/>
              <a:t>Consideraciones referidas a la trascendencia del fallo de casación en el derecho a la libertad y la concesión de mecanismos sustitutivos</a:t>
            </a:r>
            <a:endParaRPr sz="2200"/>
          </a:p>
        </p:txBody>
      </p:sp>
      <p:sp>
        <p:nvSpPr>
          <p:cNvPr id="215" name="Google Shape;215;p35"/>
          <p:cNvSpPr txBox="1"/>
          <p:nvPr>
            <p:ph idx="1" type="body"/>
          </p:nvPr>
        </p:nvSpPr>
        <p:spPr>
          <a:xfrm>
            <a:off x="471900" y="1919075"/>
            <a:ext cx="82221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000000"/>
                </a:solidFill>
              </a:rPr>
              <a:t>16. Que mediante un fallo de casación pueden adoptarse determinaciones que conduzcan al restablecimiento inmediato de la libertad personal, así como a la sustitución de la prisión por reclusión domiciliaria.</a:t>
            </a:r>
            <a:endParaRPr>
              <a:solidFill>
                <a:srgbClr val="000000"/>
              </a:solidFill>
            </a:endParaRPr>
          </a:p>
          <a:p>
            <a:pPr indent="0" lvl="0" marL="0" rtl="0" algn="l">
              <a:spcBef>
                <a:spcPts val="1600"/>
              </a:spcBef>
              <a:spcAft>
                <a:spcPts val="1600"/>
              </a:spcAft>
              <a:buNone/>
            </a:pPr>
            <a:r>
              <a:t/>
            </a:r>
            <a:endParaRPr/>
          </a:p>
        </p:txBody>
      </p:sp>
      <p:pic>
        <p:nvPicPr>
          <p:cNvPr id="216" name="Google Shape;216;p35"/>
          <p:cNvPicPr preferRelativeResize="0"/>
          <p:nvPr/>
        </p:nvPicPr>
        <p:blipFill>
          <a:blip r:embed="rId3">
            <a:alphaModFix/>
          </a:blip>
          <a:stretch>
            <a:fillRect/>
          </a:stretch>
        </p:blipFill>
        <p:spPr>
          <a:xfrm>
            <a:off x="6018525" y="2869268"/>
            <a:ext cx="2411975" cy="1688383"/>
          </a:xfrm>
          <a:prstGeom prst="rect">
            <a:avLst/>
          </a:prstGeom>
          <a:noFill/>
          <a:ln>
            <a:noFill/>
          </a:ln>
        </p:spPr>
      </p:pic>
      <p:pic>
        <p:nvPicPr>
          <p:cNvPr id="217" name="Google Shape;217;p35"/>
          <p:cNvPicPr preferRelativeResize="0"/>
          <p:nvPr/>
        </p:nvPicPr>
        <p:blipFill>
          <a:blip r:embed="rId4">
            <a:alphaModFix/>
          </a:blip>
          <a:stretch>
            <a:fillRect/>
          </a:stretch>
        </p:blipFill>
        <p:spPr>
          <a:xfrm>
            <a:off x="730425" y="3096750"/>
            <a:ext cx="4565250" cy="1985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6"/>
          <p:cNvSpPr txBox="1"/>
          <p:nvPr>
            <p:ph type="title"/>
          </p:nvPr>
        </p:nvSpPr>
        <p:spPr>
          <a:xfrm>
            <a:off x="471900" y="275925"/>
            <a:ext cx="8222100" cy="135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Consideraciones acerca de la </a:t>
            </a:r>
            <a:r>
              <a:rPr lang="es" sz="2400"/>
              <a:t>necesidad de la audiencia de sustentación, como presupuesto para dictar las sentencias en el trámite de casación</a:t>
            </a:r>
            <a:endParaRPr sz="2400"/>
          </a:p>
        </p:txBody>
      </p:sp>
      <p:sp>
        <p:nvSpPr>
          <p:cNvPr id="223" name="Google Shape;223;p3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300">
                <a:solidFill>
                  <a:srgbClr val="000000"/>
                </a:solidFill>
              </a:rPr>
              <a:t>17. Que la realización de la audiencia de sustentación en el trámite de los recursos extraordinarios de casación, en procesos regidos por la Ley 906 de 2004 (art. 184 inc. 4° ídem), es presupuesto condicionante para dictar las respectivas sentencias.</a:t>
            </a:r>
            <a:endParaRPr sz="23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7"/>
          <p:cNvSpPr txBox="1"/>
          <p:nvPr>
            <p:ph type="title"/>
          </p:nvPr>
        </p:nvSpPr>
        <p:spPr>
          <a:xfrm>
            <a:off x="471900" y="254700"/>
            <a:ext cx="8222100" cy="125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Consideraciones atinentes a la imposibilidad de practicar audiencias de sustentación y su incidencia en el impulso de los asuntos prioritarios.</a:t>
            </a:r>
            <a:endParaRPr sz="2400"/>
          </a:p>
        </p:txBody>
      </p:sp>
      <p:sp>
        <p:nvSpPr>
          <p:cNvPr id="229" name="Google Shape;229;p3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100">
                <a:solidFill>
                  <a:srgbClr val="000000"/>
                </a:solidFill>
              </a:rPr>
              <a:t>18. Que la imposibilidad de realizar audiencias de sustentación en trámites de casación, debido al aislamiento preventivo obligatorio y a la restricción de acceso a sedes judiciales, así como en razón de la ausencia de condiciones técnicas idóneas para realizar dichas diligencias por medios virtuales de manera óptima, constituye un impedimento para impulsar decisiones en asuntos prioritarios</a:t>
            </a:r>
            <a:r>
              <a:rPr lang="es">
                <a:solidFill>
                  <a:srgbClr val="000000"/>
                </a:solidFill>
              </a:rPr>
              <a:t>.</a:t>
            </a:r>
            <a:endParaRPr>
              <a:solidFill>
                <a:srgbClr val="000000"/>
              </a:solidFill>
            </a:endParaRPr>
          </a:p>
        </p:txBody>
      </p:sp>
      <p:sp>
        <p:nvSpPr>
          <p:cNvPr id="230" name="Google Shape;230;p37"/>
          <p:cNvSpPr txBox="1"/>
          <p:nvPr/>
        </p:nvSpPr>
        <p:spPr>
          <a:xfrm>
            <a:off x="1457450" y="2921950"/>
            <a:ext cx="4075200" cy="4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8"/>
          <p:cNvSpPr txBox="1"/>
          <p:nvPr>
            <p:ph type="title"/>
          </p:nvPr>
        </p:nvSpPr>
        <p:spPr>
          <a:xfrm>
            <a:off x="471900" y="339600"/>
            <a:ext cx="8222100" cy="116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600"/>
              <a:t>Consideraciones sobre la prevalencia del derecho sustancial sobre las formalidades procesales</a:t>
            </a:r>
            <a:endParaRPr sz="2600"/>
          </a:p>
        </p:txBody>
      </p:sp>
      <p:sp>
        <p:nvSpPr>
          <p:cNvPr id="236" name="Google Shape;236;p38"/>
          <p:cNvSpPr txBox="1"/>
          <p:nvPr>
            <p:ph idx="1" type="body"/>
          </p:nvPr>
        </p:nvSpPr>
        <p:spPr>
          <a:xfrm>
            <a:off x="412250" y="1881800"/>
            <a:ext cx="8222100" cy="2710200"/>
          </a:xfrm>
          <a:prstGeom prst="rect">
            <a:avLst/>
          </a:prstGeom>
          <a:ln cap="flat" cmpd="sng" w="1905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1600"/>
              </a:spcAft>
              <a:buNone/>
            </a:pPr>
            <a:r>
              <a:rPr lang="es" sz="2100">
                <a:solidFill>
                  <a:srgbClr val="000000"/>
                </a:solidFill>
              </a:rPr>
              <a:t>19. Que, acorde con el art. 228 de la Constitución, en las actuaciones de la administración de justicia prevalecerá el derecho sustancial. Así mismo, a la luz del art. 10° de la Ley 906 de 2004, la actuación procesal se desarrollará teniendo en cuenta el respeto a los derechos fundamentales de las personas que intervienen en ella y la necesidad de lograr la eficacia en el ejercicio de la justicia. Los funcionarios judiciales harán prevalecer el derecho sustancial.</a:t>
            </a:r>
            <a:endParaRPr sz="2100">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sp>
        <p:nvSpPr>
          <p:cNvPr id="241" name="Google Shape;241;p39"/>
          <p:cNvSpPr txBox="1"/>
          <p:nvPr>
            <p:ph type="title"/>
          </p:nvPr>
        </p:nvSpPr>
        <p:spPr>
          <a:xfrm>
            <a:off x="460950" y="70750"/>
            <a:ext cx="8222100" cy="10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800"/>
              <a:t>Consideraciones acerca del juicio de ponderación ante la tensión entre los principios jurídicos</a:t>
            </a:r>
            <a:endParaRPr sz="2800"/>
          </a:p>
        </p:txBody>
      </p:sp>
      <p:sp>
        <p:nvSpPr>
          <p:cNvPr id="242" name="Google Shape;242;p39"/>
          <p:cNvSpPr txBox="1"/>
          <p:nvPr>
            <p:ph idx="1" type="body"/>
          </p:nvPr>
        </p:nvSpPr>
        <p:spPr>
          <a:xfrm>
            <a:off x="471900" y="1919075"/>
            <a:ext cx="8400000" cy="2913000"/>
          </a:xfrm>
          <a:prstGeom prst="rect">
            <a:avLst/>
          </a:prstGeom>
          <a:ln cap="flat" cmpd="sng" w="9525">
            <a:solidFill>
              <a:srgbClr val="FF0000"/>
            </a:solidFill>
            <a:prstDash val="solid"/>
            <a:round/>
            <a:headEnd len="sm" w="sm" type="none"/>
            <a:tailEnd len="sm" w="sm" type="none"/>
          </a:ln>
        </p:spPr>
        <p:txBody>
          <a:bodyPr anchorCtr="0" anchor="t" bIns="792000" lIns="91425" spcFirstLastPara="1" rIns="91425" wrap="square" tIns="91425">
            <a:noAutofit/>
          </a:bodyPr>
          <a:lstStyle/>
          <a:p>
            <a:pPr indent="0" lvl="0" marL="0" rtl="0" algn="just">
              <a:spcBef>
                <a:spcPts val="0"/>
              </a:spcBef>
              <a:spcAft>
                <a:spcPts val="0"/>
              </a:spcAft>
              <a:buNone/>
            </a:pPr>
            <a:r>
              <a:rPr lang="es" sz="1900">
                <a:solidFill>
                  <a:srgbClr val="000000"/>
                </a:solidFill>
                <a:latin typeface="Arial"/>
                <a:ea typeface="Arial"/>
                <a:cs typeface="Arial"/>
                <a:sym typeface="Arial"/>
              </a:rPr>
              <a:t>20. Que, según el art. 26 de la Ley 906 de 2004, las normas rectoras son obligatorias, prevalecen sobre cualquier otra disposición de dicho código y serán utilizadas como fundamento de interpretación.</a:t>
            </a:r>
            <a:endParaRPr sz="1900">
              <a:solidFill>
                <a:srgbClr val="000000"/>
              </a:solidFill>
              <a:latin typeface="Arial"/>
              <a:ea typeface="Arial"/>
              <a:cs typeface="Arial"/>
              <a:sym typeface="Arial"/>
            </a:endParaRPr>
          </a:p>
          <a:p>
            <a:pPr indent="0" lvl="0" marL="0" rtl="0" algn="just">
              <a:spcBef>
                <a:spcPts val="1600"/>
              </a:spcBef>
              <a:spcAft>
                <a:spcPts val="0"/>
              </a:spcAft>
              <a:buNone/>
            </a:pPr>
            <a:r>
              <a:rPr lang="es" sz="1900">
                <a:solidFill>
                  <a:srgbClr val="000000"/>
                </a:solidFill>
                <a:latin typeface="Arial"/>
                <a:ea typeface="Arial"/>
                <a:cs typeface="Arial"/>
                <a:sym typeface="Arial"/>
              </a:rPr>
              <a:t>21. </a:t>
            </a:r>
            <a:r>
              <a:rPr b="1" lang="es" sz="1900">
                <a:solidFill>
                  <a:srgbClr val="CC4125"/>
                </a:solidFill>
                <a:latin typeface="Arial"/>
                <a:ea typeface="Arial"/>
                <a:cs typeface="Arial"/>
                <a:sym typeface="Arial"/>
              </a:rPr>
              <a:t>Que los principios jurídicos son mandatos de optimización más o menos realizables según las posibilidades fácticas y jurídicas para su aplicación. </a:t>
            </a:r>
            <a:r>
              <a:rPr lang="es" sz="1900">
                <a:solidFill>
                  <a:srgbClr val="0000FF"/>
                </a:solidFill>
                <a:latin typeface="Arial"/>
                <a:ea typeface="Arial"/>
                <a:cs typeface="Arial"/>
                <a:sym typeface="Arial"/>
              </a:rPr>
              <a:t>Por ello, no son absolutos y pueden ser objeto de ponderación cuando su realización entre en tensión con el logro de otro principio de igual categoría.</a:t>
            </a:r>
            <a:endParaRPr sz="1900">
              <a:solidFill>
                <a:srgbClr val="0000FF"/>
              </a:solidFill>
              <a:latin typeface="Arial"/>
              <a:ea typeface="Arial"/>
              <a:cs typeface="Arial"/>
              <a:sym typeface="Arial"/>
            </a:endParaRPr>
          </a:p>
          <a:p>
            <a:pPr indent="0" lvl="0" marL="0" rtl="0" algn="just">
              <a:spcBef>
                <a:spcPts val="1600"/>
              </a:spcBef>
              <a:spcAft>
                <a:spcPts val="1600"/>
              </a:spcAft>
              <a:buNone/>
            </a:pPr>
            <a:r>
              <a:t/>
            </a:r>
            <a:endParaRPr sz="21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Google Shape;247;p40"/>
          <p:cNvSpPr txBox="1"/>
          <p:nvPr>
            <p:ph type="title"/>
          </p:nvPr>
        </p:nvSpPr>
        <p:spPr>
          <a:xfrm>
            <a:off x="471900" y="502325"/>
            <a:ext cx="8222100" cy="10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Consideraciones que tratan de la flexibilización de los principios de oralidad y publicidad</a:t>
            </a:r>
            <a:endParaRPr sz="2400"/>
          </a:p>
        </p:txBody>
      </p:sp>
      <p:sp>
        <p:nvSpPr>
          <p:cNvPr id="248" name="Google Shape;248;p40"/>
          <p:cNvSpPr txBox="1"/>
          <p:nvPr>
            <p:ph idx="1" type="body"/>
          </p:nvPr>
        </p:nvSpPr>
        <p:spPr>
          <a:xfrm>
            <a:off x="471900" y="1919075"/>
            <a:ext cx="8222100" cy="3053100"/>
          </a:xfrm>
          <a:prstGeom prst="rect">
            <a:avLst/>
          </a:prstGeom>
          <a:ln cap="flat" cmpd="sng" w="9525">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1600"/>
              </a:spcAft>
              <a:buNone/>
            </a:pPr>
            <a:r>
              <a:rPr lang="es" sz="2100">
                <a:solidFill>
                  <a:srgbClr val="000000"/>
                </a:solidFill>
              </a:rPr>
              <a:t>22. Que si bien en el esquema procesal penal diseñado por la Ley 906 de 2004 rigen los principios de oralidad y publicidad (arts. 9° y 18 ídem), debiendo ser los procedimientos orales y públicos, dichas máximas encuentran aplicación imprescindible en el marco del juicio oral y en las audiencias preliminares, a fin de viabilizar el ejercicio de los principios de inmediación y contradicción, así como una dinámica dialéctica adversarial que preceda a la decisión judicial.</a:t>
            </a:r>
            <a:endParaRPr sz="2100">
              <a:solidFill>
                <a:srgbClr val="000000"/>
              </a:solidFill>
            </a:endParaRPr>
          </a:p>
        </p:txBody>
      </p:sp>
      <p:sp>
        <p:nvSpPr>
          <p:cNvPr id="249" name="Google Shape;249;p40"/>
          <p:cNvSpPr txBox="1"/>
          <p:nvPr/>
        </p:nvSpPr>
        <p:spPr>
          <a:xfrm>
            <a:off x="4372325" y="3318150"/>
            <a:ext cx="4075200" cy="4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250" name="Google Shape;250;p40"/>
          <p:cNvSpPr txBox="1"/>
          <p:nvPr/>
        </p:nvSpPr>
        <p:spPr>
          <a:xfrm>
            <a:off x="-629675" y="1372550"/>
            <a:ext cx="4075200" cy="4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Google Shape;255;p41"/>
          <p:cNvSpPr txBox="1"/>
          <p:nvPr>
            <p:ph type="title"/>
          </p:nvPr>
        </p:nvSpPr>
        <p:spPr>
          <a:xfrm>
            <a:off x="471900" y="466950"/>
            <a:ext cx="8222100" cy="1039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 </a:t>
            </a:r>
            <a:r>
              <a:rPr lang="es" sz="2400"/>
              <a:t>Consideraciones que tratan de la flexibilización de los principios de oralidad y publicidad</a:t>
            </a:r>
            <a:endParaRPr/>
          </a:p>
        </p:txBody>
      </p:sp>
      <p:sp>
        <p:nvSpPr>
          <p:cNvPr id="256" name="Google Shape;256;p4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solidFill>
                  <a:srgbClr val="000000"/>
                </a:solidFill>
              </a:rPr>
              <a:t>23. </a:t>
            </a:r>
            <a:r>
              <a:rPr b="1" lang="es" sz="2000">
                <a:solidFill>
                  <a:srgbClr val="CC4125"/>
                </a:solidFill>
              </a:rPr>
              <a:t>Que el logro de la eficacia en el ejercicio de la justicia ha llevado al legislador a flexibilizar las máximas de oralidad y publicidad en determinadas actuaciones que, en principio, se adelantaban oralmente,</a:t>
            </a:r>
            <a:r>
              <a:rPr lang="es" sz="2000">
                <a:solidFill>
                  <a:srgbClr val="000000"/>
                </a:solidFill>
              </a:rPr>
              <a:t> como el trámite del recurso de apelación de sentencias, modificado por el art. 91 de la Ley 1395 de 2010, a fin de viabilizar tanto la sustentación del recurso de apelación como el traslado de aquélla por escrito.</a:t>
            </a:r>
            <a:endParaRPr sz="20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42"/>
          <p:cNvSpPr txBox="1"/>
          <p:nvPr>
            <p:ph type="title"/>
          </p:nvPr>
        </p:nvSpPr>
        <p:spPr>
          <a:xfrm>
            <a:off x="471900" y="275925"/>
            <a:ext cx="8222100" cy="123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Consideraciones que dan cuenta de la aplicación de criterios moduladores</a:t>
            </a:r>
            <a:endParaRPr/>
          </a:p>
        </p:txBody>
      </p:sp>
      <p:sp>
        <p:nvSpPr>
          <p:cNvPr id="262" name="Google Shape;262;p4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300">
                <a:solidFill>
                  <a:srgbClr val="000000"/>
                </a:solidFill>
              </a:rPr>
              <a:t>24. Que, acorde con el art. 27 de la Ley 906 de 2004, en el desarrollo del proceso penal los servidores públicos se ceñirán a criterios de necesidad, ponderación y legalidad, para evitar excesos contrarios a la función pública, especialmente a la justicia.</a:t>
            </a:r>
            <a:endParaRPr sz="2300">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43"/>
          <p:cNvSpPr txBox="1"/>
          <p:nvPr>
            <p:ph type="title"/>
          </p:nvPr>
        </p:nvSpPr>
        <p:spPr>
          <a:xfrm>
            <a:off x="471900" y="205175"/>
            <a:ext cx="8222100" cy="130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300"/>
              <a:t>Consideraciones que sustentan el porqué no debe privilegiarse el trámite oral en el contexto del estado de emergencia.</a:t>
            </a:r>
            <a:endParaRPr sz="2300"/>
          </a:p>
        </p:txBody>
      </p:sp>
      <p:sp>
        <p:nvSpPr>
          <p:cNvPr id="268" name="Google Shape;268;p4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25. Que, en vista de las actuales circunstancias, de privilegiarse el trámite oral para la sustentación del recurso extraordinario de casación, por no poder adelantarse las audiencias respectivas, se frustraría el impulso de asuntos prioritarios a cargo de la Sala de Casación Penal, haciendo nugatoria la eficacia del ejercicio de la justicia así como el respeto al derecho fundamental a la libertad personal, en casos en los que la resolución del asunto podría conducir a restablecerla o a hacer menos restrictiva su limitación.</a:t>
            </a:r>
            <a:endParaRPr>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44"/>
          <p:cNvSpPr txBox="1"/>
          <p:nvPr>
            <p:ph type="title"/>
          </p:nvPr>
        </p:nvSpPr>
        <p:spPr>
          <a:xfrm>
            <a:off x="471900" y="367900"/>
            <a:ext cx="8222100" cy="113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000"/>
              <a:t>Consideraciones que legitiman la escrituralidad dado que en el trámite de sustentación del recurso de casación no hay réplicas y porque además la Corte no adopta ninguna decisión en esta diligencia</a:t>
            </a:r>
            <a:endParaRPr sz="2000"/>
          </a:p>
        </p:txBody>
      </p:sp>
      <p:sp>
        <p:nvSpPr>
          <p:cNvPr id="274" name="Google Shape;274;p44"/>
          <p:cNvSpPr txBox="1"/>
          <p:nvPr>
            <p:ph idx="1" type="body"/>
          </p:nvPr>
        </p:nvSpPr>
        <p:spPr>
          <a:xfrm>
            <a:off x="471900" y="1919075"/>
            <a:ext cx="8222100" cy="28920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a:solidFill>
                  <a:srgbClr val="000000"/>
                </a:solidFill>
              </a:rPr>
              <a:t>26. Que en el trámite del recurso de casación, la intervención de los sujetos procesales no recurrentes se limita a conceptuar sobre los cargos formulados en la demanda, sin que haya lugar a réplica alguna entre aquéllos y el demandante en el curso de la audiencia de sustentación.</a:t>
            </a:r>
            <a:endParaRPr>
              <a:solidFill>
                <a:srgbClr val="000000"/>
              </a:solidFill>
            </a:endParaRPr>
          </a:p>
          <a:p>
            <a:pPr indent="0" lvl="0" marL="0" rtl="0" algn="just">
              <a:spcBef>
                <a:spcPts val="1600"/>
              </a:spcBef>
              <a:spcAft>
                <a:spcPts val="0"/>
              </a:spcAft>
              <a:buNone/>
            </a:pPr>
            <a:r>
              <a:rPr lang="es">
                <a:solidFill>
                  <a:srgbClr val="000000"/>
                </a:solidFill>
              </a:rPr>
              <a:t>27. Que, al tenor del art. 185 de la Ley 906 de 2004, en la audiencia de sustentación de la demanda de casación, la Corte no adopta ninguna decisión. El fallo correspondiente debe dictarse, por escrito, dentro de los 60 días siguientes a la audiencia y ser leído dentro de los 5 días siguientes.</a:t>
            </a:r>
            <a:endParaRPr>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45"/>
          <p:cNvSpPr txBox="1"/>
          <p:nvPr>
            <p:ph type="title"/>
          </p:nvPr>
        </p:nvSpPr>
        <p:spPr>
          <a:xfrm>
            <a:off x="471900" y="-35375"/>
            <a:ext cx="8222100" cy="147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Consideraciones concernientes a la ponderación entre la eficacia de la justicia y el derecho fundamental a la libertad personal</a:t>
            </a:r>
            <a:endParaRPr sz="2400"/>
          </a:p>
        </p:txBody>
      </p:sp>
      <p:sp>
        <p:nvSpPr>
          <p:cNvPr id="280" name="Google Shape;280;p4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latin typeface="Arial"/>
                <a:ea typeface="Arial"/>
                <a:cs typeface="Arial"/>
                <a:sym typeface="Arial"/>
              </a:rPr>
              <a:t>28. Que, en vista de lo hasta aquí expuesto, ponderando la eficacia en la administración de justicia y la primacía del derecho fundamental a la libertad personal, por una parte, con los principios de oralidad y publicidad, por otra, la Sala de Casación Penal es del criterio que éstos últimos, en las excepcionales circunstancias mencionadas, deben ceder a fin de que se habiliten mecanismos adecuados para dar impulso a asuntos prioritarios que requieren resolución, por la vía de la casación en el régimen de la Ley 906 de 2004.</a:t>
            </a:r>
            <a:endParaRPr>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Google Shape;285;p46"/>
          <p:cNvSpPr txBox="1"/>
          <p:nvPr>
            <p:ph type="title"/>
          </p:nvPr>
        </p:nvSpPr>
        <p:spPr>
          <a:xfrm>
            <a:off x="471900" y="198100"/>
            <a:ext cx="8222100" cy="130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C</a:t>
            </a:r>
            <a:r>
              <a:rPr lang="es" sz="2300"/>
              <a:t>onsideraciones atinentes al test de ponderación para optar por la tramitación escrita de la sustentación del recurso de casación.</a:t>
            </a:r>
            <a:endParaRPr sz="2300"/>
          </a:p>
        </p:txBody>
      </p:sp>
      <p:sp>
        <p:nvSpPr>
          <p:cNvPr id="286" name="Google Shape;286;p46"/>
          <p:cNvSpPr txBox="1"/>
          <p:nvPr>
            <p:ph idx="1" type="body"/>
          </p:nvPr>
        </p:nvSpPr>
        <p:spPr>
          <a:xfrm>
            <a:off x="507275" y="1904925"/>
            <a:ext cx="8222100" cy="29910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lang="es" sz="2400">
                <a:solidFill>
                  <a:srgbClr val="000000"/>
                </a:solidFill>
              </a:rPr>
              <a:t>29. Que la tramitación escrita de la sustentación del recurso de casación, así como la intervención de los sujetos procesales no recurrentes, a través de correo electrónico, es un medio </a:t>
            </a:r>
            <a:r>
              <a:rPr b="1" i="1" lang="es" sz="2400">
                <a:solidFill>
                  <a:srgbClr val="A61C00"/>
                </a:solidFill>
              </a:rPr>
              <a:t>adecuado, necesario y proporcional</a:t>
            </a:r>
            <a:r>
              <a:rPr lang="es" sz="2400">
                <a:solidFill>
                  <a:srgbClr val="000000"/>
                </a:solidFill>
              </a:rPr>
              <a:t> para lograr la eficacia en la administración de justicia y el amparo del derecho fundamental a la libertad personal. </a:t>
            </a:r>
            <a:endParaRPr sz="2400">
              <a:solidFill>
                <a:srgbClr val="000000"/>
              </a:solidFill>
            </a:endParaRPr>
          </a:p>
          <a:p>
            <a:pPr indent="0" lvl="0" marL="0" rtl="0" algn="just">
              <a:spcBef>
                <a:spcPts val="1600"/>
              </a:spcBef>
              <a:spcAft>
                <a:spcPts val="1600"/>
              </a:spcAft>
              <a:buNone/>
            </a:pPr>
            <a:r>
              <a:t/>
            </a:r>
            <a:endParaRPr>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47"/>
          <p:cNvSpPr txBox="1"/>
          <p:nvPr>
            <p:ph type="title"/>
          </p:nvPr>
        </p:nvSpPr>
        <p:spPr>
          <a:xfrm>
            <a:off x="471900" y="63675"/>
            <a:ext cx="8222100" cy="138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200"/>
              <a:t>(...) </a:t>
            </a:r>
            <a:r>
              <a:rPr lang="es" sz="2200"/>
              <a:t>C</a:t>
            </a:r>
            <a:r>
              <a:rPr lang="es" sz="1600"/>
              <a:t>onsideraciones atinentes al test de ponderación para optar por la tramitación escrita de la sustentación del recurso de casación.</a:t>
            </a:r>
            <a:endParaRPr sz="1600"/>
          </a:p>
          <a:p>
            <a:pPr indent="0" lvl="0" marL="0" rtl="0" algn="l">
              <a:spcBef>
                <a:spcPts val="0"/>
              </a:spcBef>
              <a:spcAft>
                <a:spcPts val="0"/>
              </a:spcAft>
              <a:buNone/>
            </a:pPr>
            <a:r>
              <a:t/>
            </a:r>
            <a:endParaRPr/>
          </a:p>
        </p:txBody>
      </p:sp>
      <p:sp>
        <p:nvSpPr>
          <p:cNvPr id="292" name="Google Shape;292;p47"/>
          <p:cNvSpPr txBox="1"/>
          <p:nvPr>
            <p:ph idx="1" type="body"/>
          </p:nvPr>
        </p:nvSpPr>
        <p:spPr>
          <a:xfrm>
            <a:off x="670000" y="1912000"/>
            <a:ext cx="8222100" cy="28779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400">
                <a:solidFill>
                  <a:srgbClr val="000000"/>
                </a:solidFill>
              </a:rPr>
              <a:t>(...) La posibilidad de recibir las intervenciones a través de memoriales </a:t>
            </a:r>
            <a:r>
              <a:rPr b="1" i="1" lang="es" sz="1400" u="sng">
                <a:solidFill>
                  <a:srgbClr val="980000"/>
                </a:solidFill>
              </a:rPr>
              <a:t>es idónea</a:t>
            </a:r>
            <a:r>
              <a:rPr lang="es" sz="1400">
                <a:solidFill>
                  <a:srgbClr val="000000"/>
                </a:solidFill>
              </a:rPr>
              <a:t> para habilitar a la Corte a dictar las sentencias de rigor; </a:t>
            </a:r>
            <a:r>
              <a:rPr b="1" i="1" lang="es" sz="1400" u="sng">
                <a:solidFill>
                  <a:srgbClr val="980000"/>
                </a:solidFill>
              </a:rPr>
              <a:t>en punto de necesidad,</a:t>
            </a:r>
            <a:r>
              <a:rPr lang="es" sz="1400">
                <a:solidFill>
                  <a:srgbClr val="000000"/>
                </a:solidFill>
              </a:rPr>
              <a:t> dadas las insuficiencias tecnológicas para lograr la realización de audiencias virtuales, no existe otro mecanismo igualmente efectivo para cumplir el propósito de la sustentación </a:t>
            </a:r>
            <a:r>
              <a:rPr b="1" i="1" lang="es" sz="1400" u="sng">
                <a:solidFill>
                  <a:srgbClr val="980000"/>
                </a:solidFill>
              </a:rPr>
              <a:t>y, en lo concerniente a la proporcionalidad en sentido estricto, </a:t>
            </a:r>
            <a:r>
              <a:rPr lang="es" sz="1400">
                <a:solidFill>
                  <a:srgbClr val="000000"/>
                </a:solidFill>
              </a:rPr>
              <a:t>la preponderancia de la oralidad implicaría la imposibilidad de adoptar decisiones que materialicen el amparo de la libertad personal, mientras que, de privilegiarse la primacía de ésta, junto a la eficacia en la administración de justicia, igualmente se cumple el propósito de la audiencia de sustentación, sin que se afecten garantías procesales, pues con la intervención escrita se garantiza tanto la participación en el proceso como el ejercicio de la contradicción, como sucede, por ejemplo, en la apelación de sentencias en que se opta por la sustentación y el traslado por escrito.</a:t>
            </a:r>
            <a:endParaRPr sz="14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48"/>
          <p:cNvSpPr txBox="1"/>
          <p:nvPr>
            <p:ph type="title"/>
          </p:nvPr>
        </p:nvSpPr>
        <p:spPr>
          <a:xfrm>
            <a:off x="471900" y="226400"/>
            <a:ext cx="8222100" cy="128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600"/>
              <a:t>De las consideraciones relativas a los principios de remisión y/o integración y analogía en el ordenamiento jurídico</a:t>
            </a:r>
            <a:endParaRPr sz="2600"/>
          </a:p>
        </p:txBody>
      </p:sp>
      <p:sp>
        <p:nvSpPr>
          <p:cNvPr id="298" name="Google Shape;298;p48"/>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200">
                <a:solidFill>
                  <a:srgbClr val="000000"/>
                </a:solidFill>
                <a:latin typeface="Arial"/>
                <a:ea typeface="Arial"/>
                <a:cs typeface="Arial"/>
                <a:sym typeface="Arial"/>
              </a:rPr>
              <a:t>30. Que el art. 211 de la Ley 600 de 2000, concerniente al traslado de la demanda de casación a los sujetos procesales no recurrentes, constituye un referente objetivo que, por analogía, podría aplicarse para la sustentación escrita -excepcional y transitoria- del recurso de casación en casos regidos por la Ley 906 de 2004.</a:t>
            </a:r>
            <a:endParaRPr sz="2200">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Google Shape;303;p49"/>
          <p:cNvSpPr txBox="1"/>
          <p:nvPr>
            <p:ph type="title"/>
          </p:nvPr>
        </p:nvSpPr>
        <p:spPr>
          <a:xfrm>
            <a:off x="471900" y="226400"/>
            <a:ext cx="8222100" cy="10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000"/>
              <a:t>Consideraciones que dan cuenta de la idoneidad de la plataforma de la Corte Suprema de Justicia, para surtir los trámites de notificación y publicidad de las sentencias</a:t>
            </a:r>
            <a:r>
              <a:rPr lang="es" sz="2700"/>
              <a:t>.</a:t>
            </a:r>
            <a:endParaRPr sz="2700"/>
          </a:p>
        </p:txBody>
      </p:sp>
      <p:sp>
        <p:nvSpPr>
          <p:cNvPr id="304" name="Google Shape;304;p49"/>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31. Que la página web de la Corte Suprema de Justicia, así como los correos electrónicos institucionales de la Secretaría de la Sala de Casación Penal son instrumentos idóneos para notificar a las partes e intervinientes de la admisión de la demanda de casación, correr traslado de la misma, recibir los memoriales de intervención, notificar las sentencias y publicitar éstas.</a:t>
            </a:r>
            <a:endParaRPr>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50"/>
          <p:cNvSpPr txBox="1"/>
          <p:nvPr>
            <p:ph type="title"/>
          </p:nvPr>
        </p:nvSpPr>
        <p:spPr>
          <a:xfrm>
            <a:off x="471900" y="261775"/>
            <a:ext cx="8222100" cy="124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700"/>
              <a:t>Consideraciones relativas a la razonabilidad de las intervenciones</a:t>
            </a:r>
            <a:endParaRPr sz="2700"/>
          </a:p>
        </p:txBody>
      </p:sp>
      <p:sp>
        <p:nvSpPr>
          <p:cNvPr id="310" name="Google Shape;310;p50"/>
          <p:cNvSpPr txBox="1"/>
          <p:nvPr>
            <p:ph idx="1" type="body"/>
          </p:nvPr>
        </p:nvSpPr>
        <p:spPr>
          <a:xfrm>
            <a:off x="471900" y="1919075"/>
            <a:ext cx="8222100" cy="3457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sz="1500">
                <a:solidFill>
                  <a:srgbClr val="000000"/>
                </a:solidFill>
              </a:rPr>
              <a:t>32. Que la Sala de Casación Penal, en ejercicio de los poderes de dirección del proceso, suele delimitar temáticamente los puntos de intervención de los sujetos procesales en las audiencias de sustentación de casación, así como limitar el término de intervenciones, por regla general, a 10 minutos por cada participante.</a:t>
            </a:r>
            <a:endParaRPr sz="1500">
              <a:solidFill>
                <a:srgbClr val="000000"/>
              </a:solidFill>
            </a:endParaRPr>
          </a:p>
          <a:p>
            <a:pPr indent="0" lvl="0" marL="0" rtl="0" algn="just">
              <a:spcBef>
                <a:spcPts val="1600"/>
              </a:spcBef>
              <a:spcAft>
                <a:spcPts val="0"/>
              </a:spcAft>
              <a:buNone/>
            </a:pPr>
            <a:r>
              <a:rPr lang="es" sz="1500">
                <a:solidFill>
                  <a:srgbClr val="000000"/>
                </a:solidFill>
              </a:rPr>
              <a:t>33. Que, siguiendo el anterior lineamiento, es igualmente dable limitar la extensión de los memoriales allegados por las partes y los sujetos procesales en el trámite de sustentación escrita. Esta práctica judicial es avalada en la Corte Penal Internacional (1), cuyas fuentes normativas, en tanto instrumentos de protección de derechos humanos, integran el bloque de constitucionalidad</a:t>
            </a:r>
            <a:r>
              <a:rPr lang="es">
                <a:solidFill>
                  <a:srgbClr val="000000"/>
                </a:solidFill>
              </a:rPr>
              <a:t>.</a:t>
            </a:r>
            <a:endParaRPr>
              <a:solidFill>
                <a:srgbClr val="000000"/>
              </a:solidFill>
            </a:endParaRPr>
          </a:p>
          <a:p>
            <a:pPr indent="0" lvl="0" marL="0" rtl="0" algn="just">
              <a:spcBef>
                <a:spcPts val="1600"/>
              </a:spcBef>
              <a:spcAft>
                <a:spcPts val="0"/>
              </a:spcAft>
              <a:buNone/>
            </a:pPr>
            <a:r>
              <a:rPr lang="es" sz="1000">
                <a:solidFill>
                  <a:srgbClr val="000000"/>
                </a:solidFill>
              </a:rPr>
              <a:t>1 Cfr. Regla 37 de las Regulaciones de la Corte y, entre otros, ICC-02/17, 9 de noviembre de 2017.</a:t>
            </a:r>
            <a:endParaRPr sz="1000">
              <a:solidFill>
                <a:srgbClr val="000000"/>
              </a:solidFill>
            </a:endParaRPr>
          </a:p>
          <a:p>
            <a:pPr indent="0" lvl="0" marL="0" rtl="0" algn="just">
              <a:spcBef>
                <a:spcPts val="1600"/>
              </a:spcBef>
              <a:spcAft>
                <a:spcPts val="1600"/>
              </a:spcAft>
              <a:buNone/>
            </a:pPr>
            <a:r>
              <a:t/>
            </a:r>
            <a:endParaRPr>
              <a:solidFill>
                <a:srgbClr val="0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sp>
        <p:nvSpPr>
          <p:cNvPr id="315" name="Google Shape;315;p51"/>
          <p:cNvSpPr txBox="1"/>
          <p:nvPr>
            <p:ph type="title"/>
          </p:nvPr>
        </p:nvSpPr>
        <p:spPr>
          <a:xfrm>
            <a:off x="542650" y="481100"/>
            <a:ext cx="8222100" cy="10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800"/>
              <a:t>De la implementación de mecanismos, con base en las consideraciones expuestas:</a:t>
            </a:r>
            <a:endParaRPr sz="2800"/>
          </a:p>
        </p:txBody>
      </p:sp>
      <p:sp>
        <p:nvSpPr>
          <p:cNvPr id="316" name="Google Shape;316;p51"/>
          <p:cNvSpPr txBox="1"/>
          <p:nvPr>
            <p:ph idx="1" type="body"/>
          </p:nvPr>
        </p:nvSpPr>
        <p:spPr>
          <a:xfrm>
            <a:off x="509175" y="1896700"/>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500">
                <a:solidFill>
                  <a:srgbClr val="000000"/>
                </a:solidFill>
              </a:rPr>
              <a:t>34. Que, en consecuencia, le corresponde a la Sala de Casación Penal de la Corte Suprema de Justicia implementar los mecanismos y procedimientos respectivos para dar cumplimiento a las disposiciones anteriores.</a:t>
            </a:r>
            <a:endParaRPr sz="2500">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p52"/>
          <p:cNvSpPr txBox="1"/>
          <p:nvPr>
            <p:ph type="title"/>
          </p:nvPr>
        </p:nvSpPr>
        <p:spPr>
          <a:xfrm>
            <a:off x="401150" y="-42450"/>
            <a:ext cx="8222100" cy="1705200"/>
          </a:xfrm>
          <a:prstGeom prst="rect">
            <a:avLst/>
          </a:prstGeom>
        </p:spPr>
        <p:txBody>
          <a:bodyPr anchorCtr="0" anchor="b" bIns="91425" lIns="91425" spcFirstLastPara="1" rIns="91425" wrap="square" tIns="306000">
            <a:noAutofit/>
          </a:bodyPr>
          <a:lstStyle/>
          <a:p>
            <a:pPr indent="0" lvl="0" marL="0" rtl="0" algn="ctr">
              <a:spcBef>
                <a:spcPts val="0"/>
              </a:spcBef>
              <a:spcAft>
                <a:spcPts val="0"/>
              </a:spcAft>
              <a:buNone/>
            </a:pPr>
            <a:r>
              <a:rPr lang="es" sz="1900"/>
              <a:t>Por lo anteriormente expuesto, la Sala de Casación Penal de la Corte Suprema de Justicia</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rPr lang="es" sz="1600"/>
              <a:t>ACUERDA:</a:t>
            </a:r>
            <a:endParaRPr sz="1600"/>
          </a:p>
          <a:p>
            <a:pPr indent="0" lvl="0" marL="0" rtl="0" algn="l">
              <a:spcBef>
                <a:spcPts val="0"/>
              </a:spcBef>
              <a:spcAft>
                <a:spcPts val="0"/>
              </a:spcAft>
              <a:buNone/>
            </a:pPr>
            <a:r>
              <a:t/>
            </a:r>
            <a:endParaRPr sz="2500"/>
          </a:p>
        </p:txBody>
      </p:sp>
      <p:sp>
        <p:nvSpPr>
          <p:cNvPr id="322" name="Google Shape;322;p52"/>
          <p:cNvSpPr txBox="1"/>
          <p:nvPr>
            <p:ph idx="1" type="body"/>
          </p:nvPr>
        </p:nvSpPr>
        <p:spPr>
          <a:xfrm>
            <a:off x="471900" y="1919075"/>
            <a:ext cx="8222100" cy="2710200"/>
          </a:xfrm>
          <a:prstGeom prst="rect">
            <a:avLst/>
          </a:prstGeom>
        </p:spPr>
        <p:txBody>
          <a:bodyPr anchorCtr="0" anchor="t" bIns="91425" lIns="91425" spcFirstLastPara="1" rIns="91425" wrap="square" tIns="0">
            <a:noAutofit/>
          </a:bodyPr>
          <a:lstStyle/>
          <a:p>
            <a:pPr indent="0" lvl="0" marL="0" rtl="0" algn="just">
              <a:spcBef>
                <a:spcPts val="0"/>
              </a:spcBef>
              <a:spcAft>
                <a:spcPts val="1600"/>
              </a:spcAft>
              <a:buNone/>
            </a:pPr>
            <a:r>
              <a:rPr b="1" lang="es">
                <a:solidFill>
                  <a:srgbClr val="980000"/>
                </a:solidFill>
              </a:rPr>
              <a:t>Artículo 1°. Objeto. </a:t>
            </a:r>
            <a:r>
              <a:rPr lang="es">
                <a:solidFill>
                  <a:srgbClr val="000000"/>
                </a:solidFill>
              </a:rPr>
              <a:t>Mediante el presente Acuerdo, la Sala de Casación Penal de la Corte Suprema de Justicia reglamenta el impulso, excepcional y transitorio, que habrá de darse a las demandas de casación admitidas en procesos regidos por la Ley 906 de 2004, en casos prioritarios que pueden conducir al restablecimiento de la libertad personal, mientras subsistan las medidas extraordinarias de aislamiento obligatorio que impiden el normal funcionamiento de la Sala, con ocasión de la emergencia sanitaria provocada por el COVID-19.</a:t>
            </a:r>
            <a:endParaRPr>
              <a:solidFill>
                <a:srgbClr val="00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Google Shape;327;p53"/>
          <p:cNvSpPr txBox="1"/>
          <p:nvPr>
            <p:ph type="title"/>
          </p:nvPr>
        </p:nvSpPr>
        <p:spPr>
          <a:xfrm>
            <a:off x="691225" y="318375"/>
            <a:ext cx="8222100" cy="1110300"/>
          </a:xfrm>
          <a:prstGeom prst="rect">
            <a:avLst/>
          </a:prstGeom>
        </p:spPr>
        <p:txBody>
          <a:bodyPr anchorCtr="0" anchor="b" bIns="0" lIns="91425" spcFirstLastPara="1" rIns="91425" wrap="square" tIns="648000">
            <a:noAutofit/>
          </a:bodyPr>
          <a:lstStyle/>
          <a:p>
            <a:pPr indent="0" lvl="0" marL="0" rtl="0" algn="ctr">
              <a:lnSpc>
                <a:spcPct val="115000"/>
              </a:lnSpc>
              <a:spcBef>
                <a:spcPts val="0"/>
              </a:spcBef>
              <a:spcAft>
                <a:spcPts val="1600"/>
              </a:spcAft>
              <a:buNone/>
            </a:pPr>
            <a:r>
              <a:rPr lang="es" sz="2600"/>
              <a:t>Artículo 2°. Ámbito de aplicación. </a:t>
            </a:r>
            <a:endParaRPr sz="2600"/>
          </a:p>
        </p:txBody>
      </p:sp>
      <p:sp>
        <p:nvSpPr>
          <p:cNvPr id="328" name="Google Shape;328;p53"/>
          <p:cNvSpPr txBox="1"/>
          <p:nvPr>
            <p:ph idx="1" type="body"/>
          </p:nvPr>
        </p:nvSpPr>
        <p:spPr>
          <a:xfrm>
            <a:off x="471900" y="1919075"/>
            <a:ext cx="8222100" cy="30051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Ante la imposibilidad de realizar la audiencia de sustentación de que trata el art. 184 inc. 4° de la Ley 906 de 2004, en condiciones óptimas que garanticen la efectividad, celeridad, fiabilidad, registro adecuado y acceso universal de sujetos procesales e intervinientes, excepcional y transitoriamente, mientras se normaliza el funcionamiento de la Sala de Casación Penal, a fin de posibilitar la emisión de sentencias en asuntos prioritarios, </a:t>
            </a:r>
            <a:r>
              <a:rPr b="1" lang="es">
                <a:solidFill>
                  <a:srgbClr val="A61C00"/>
                </a:solidFill>
              </a:rPr>
              <a:t>el trámite de sustentación del recurso extraordinario de casación se adelantará por escrito y se impulsará mediante el uso de medios informáticos que garanticen los derechos de contradicción y publicidad.</a:t>
            </a:r>
            <a:endParaRPr b="1">
              <a:solidFill>
                <a:srgbClr val="A61C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54"/>
          <p:cNvSpPr txBox="1"/>
          <p:nvPr>
            <p:ph type="title"/>
          </p:nvPr>
        </p:nvSpPr>
        <p:spPr>
          <a:xfrm>
            <a:off x="542650" y="72457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Artículo 3°. Procedimiento.</a:t>
            </a:r>
            <a:endParaRPr/>
          </a:p>
        </p:txBody>
      </p:sp>
      <p:sp>
        <p:nvSpPr>
          <p:cNvPr id="334" name="Google Shape;334;p5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Artículo 3°. Procedimiento. En las circunstancias descritas en los arts. 1° y 2° de este Acuerdo, la sustentación del recurso de casación no se hará en audiencia pública. </a:t>
            </a:r>
            <a:r>
              <a:rPr b="1" lang="es">
                <a:solidFill>
                  <a:srgbClr val="CC0000"/>
                </a:solidFill>
              </a:rPr>
              <a:t>Para garantizar el debido proceso de las partes e intervinientes en el trámite respectivo, especialmente el derecho de contradicción, así como la publicidad de las diligencias y decisiones judiciales, la Sala de Casación Penal de la Corte Suprema de Justicia operará de la siguiente manera</a:t>
            </a:r>
            <a:r>
              <a:rPr lang="es">
                <a:solidFill>
                  <a:srgbClr val="000000"/>
                </a:solidFill>
              </a:rPr>
              <a:t>:</a:t>
            </a:r>
            <a:endParaRPr>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5"/>
          <p:cNvSpPr txBox="1"/>
          <p:nvPr>
            <p:ph type="title"/>
          </p:nvPr>
        </p:nvSpPr>
        <p:spPr>
          <a:xfrm>
            <a:off x="839800" y="212250"/>
            <a:ext cx="8222100" cy="855600"/>
          </a:xfrm>
          <a:prstGeom prst="rect">
            <a:avLst/>
          </a:prstGeom>
        </p:spPr>
        <p:txBody>
          <a:bodyPr anchorCtr="0" anchor="b" bIns="91425" lIns="91425" spcFirstLastPara="1" rIns="91425" wrap="square" tIns="612000">
            <a:noAutofit/>
          </a:bodyPr>
          <a:lstStyle/>
          <a:p>
            <a:pPr indent="0" lvl="0" marL="0" rtl="0" algn="ctr">
              <a:spcBef>
                <a:spcPts val="0"/>
              </a:spcBef>
              <a:spcAft>
                <a:spcPts val="0"/>
              </a:spcAft>
              <a:buNone/>
            </a:pPr>
            <a:r>
              <a:rPr lang="es"/>
              <a:t>(...) </a:t>
            </a:r>
            <a:r>
              <a:rPr lang="es"/>
              <a:t>Artículo 3°. Procedimiento.</a:t>
            </a:r>
            <a:endParaRPr/>
          </a:p>
        </p:txBody>
      </p:sp>
      <p:sp>
        <p:nvSpPr>
          <p:cNvPr id="340" name="Google Shape;340;p55"/>
          <p:cNvSpPr txBox="1"/>
          <p:nvPr>
            <p:ph idx="1" type="body"/>
          </p:nvPr>
        </p:nvSpPr>
        <p:spPr>
          <a:xfrm>
            <a:off x="471900" y="1919075"/>
            <a:ext cx="8222100" cy="3174900"/>
          </a:xfrm>
          <a:prstGeom prst="rect">
            <a:avLst/>
          </a:prstGeom>
        </p:spPr>
        <p:txBody>
          <a:bodyPr anchorCtr="0" anchor="t" bIns="91425" lIns="91425" spcFirstLastPara="1" rIns="91425" wrap="square" tIns="126000">
            <a:noAutofit/>
          </a:bodyPr>
          <a:lstStyle/>
          <a:p>
            <a:pPr indent="0" lvl="0" marL="0" rtl="0" algn="just">
              <a:spcBef>
                <a:spcPts val="0"/>
              </a:spcBef>
              <a:spcAft>
                <a:spcPts val="0"/>
              </a:spcAft>
              <a:buNone/>
            </a:pPr>
            <a:r>
              <a:rPr lang="es" sz="1400">
                <a:solidFill>
                  <a:srgbClr val="000000"/>
                </a:solidFill>
              </a:rPr>
              <a:t>3.1. En el auto admisorio de la demanda de casación o mediante auto de sustanciación posterior al mismo, e</a:t>
            </a:r>
            <a:r>
              <a:rPr b="1" lang="es" sz="1400">
                <a:solidFill>
                  <a:srgbClr val="351C75"/>
                </a:solidFill>
              </a:rPr>
              <a:t>l magistrado ponente dispondrá correr traslado al demandante y a los sujetos procesales no recurrentes, a fin de que, en un término común de 15 días, presenten sus alegatos de sustentación y refutación, respectivamente, por escrito.</a:t>
            </a:r>
            <a:endParaRPr b="1" sz="1400">
              <a:solidFill>
                <a:srgbClr val="351C75"/>
              </a:solidFill>
            </a:endParaRPr>
          </a:p>
          <a:p>
            <a:pPr indent="0" lvl="0" marL="0" rtl="0" algn="just">
              <a:spcBef>
                <a:spcPts val="1600"/>
              </a:spcBef>
              <a:spcAft>
                <a:spcPts val="1600"/>
              </a:spcAft>
              <a:buNone/>
            </a:pPr>
            <a:r>
              <a:rPr b="1" lang="es" sz="1400">
                <a:solidFill>
                  <a:srgbClr val="A61C00"/>
                </a:solidFill>
              </a:rPr>
              <a:t>La Secretaría deberá comunicar lo decidido al correo electrónico registrado por las partes y demás sujetos procesales. </a:t>
            </a:r>
            <a:r>
              <a:rPr b="1" lang="es" sz="1500">
                <a:solidFill>
                  <a:srgbClr val="0000FF"/>
                </a:solidFill>
              </a:rPr>
              <a:t>Al día siguiente de dicha comunicación, notificará el auto por estado, publicándolo en la página web de la Corte y dejando constancia del día a partir del cual comienza a correr el término de traslado común</a:t>
            </a:r>
            <a:r>
              <a:rPr lang="es" sz="1400">
                <a:solidFill>
                  <a:srgbClr val="000000"/>
                </a:solidFill>
              </a:rPr>
              <a:t>, así como de la fecha de vencimiento del mismo. En todo caso, el plazo para allegar los alegatos respectivos iniciará el día siguiente al de fijación del estado.</a:t>
            </a:r>
            <a:endParaRPr sz="1400">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 name="Shape 344"/>
        <p:cNvGrpSpPr/>
        <p:nvPr/>
      </p:nvGrpSpPr>
      <p:grpSpPr>
        <a:xfrm>
          <a:off x="0" y="0"/>
          <a:ext cx="0" cy="0"/>
          <a:chOff x="0" y="0"/>
          <a:chExt cx="0" cy="0"/>
        </a:xfrm>
      </p:grpSpPr>
      <p:sp>
        <p:nvSpPr>
          <p:cNvPr id="345" name="Google Shape;345;p5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Artículo 3°. Procedimiento.</a:t>
            </a:r>
            <a:endParaRPr/>
          </a:p>
        </p:txBody>
      </p:sp>
      <p:sp>
        <p:nvSpPr>
          <p:cNvPr id="346" name="Google Shape;346;p5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3.2. En el caso del recurrente, habrá de advertírsele que su pronunciamiento ha de limitarse temáticamente a los cargos por él formulados o a los aspectos puntuales que determine el magistrado ponente, en caso de superación de los defectos de la demanda para emitir un pronunciamiento de fondo o admisión oficiosa. Los sujetos no recurrentes deberán pronunciarse únicamente en relación con los cargos de la demanda o los aspectos puntuales determinados en la admisión del libelo. En ningún caso, los alegatos podrán exceder una extensión de 10 páginas.</a:t>
            </a:r>
            <a:endParaRPr>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7"/>
          <p:cNvSpPr txBox="1"/>
          <p:nvPr>
            <p:ph type="title"/>
          </p:nvPr>
        </p:nvSpPr>
        <p:spPr>
          <a:xfrm>
            <a:off x="92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Artículo 3°. Procedimiento.</a:t>
            </a:r>
            <a:endParaRPr/>
          </a:p>
        </p:txBody>
      </p:sp>
      <p:sp>
        <p:nvSpPr>
          <p:cNvPr id="352" name="Google Shape;352;p5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solidFill>
                  <a:srgbClr val="000000"/>
                </a:solidFill>
              </a:rPr>
              <a:t>3.3. Admitida la demanda, la Secretaría de la Sala de Casación Penal, adoptando las medidas pertinentes para garantizar la reserva en los asuntos en los que legalmente corresponda, pondrá a disposición de los sujetos procesales no recurrentes, por medios electrónicos, copia de la demanda de casación, de las sentencias de instancia y del escrito de acusación -con su acta respectiva-.</a:t>
            </a:r>
            <a:endParaRPr sz="2000">
              <a:solidFill>
                <a:srgbClr val="00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8"/>
          <p:cNvSpPr txBox="1"/>
          <p:nvPr>
            <p:ph type="title"/>
          </p:nvPr>
        </p:nvSpPr>
        <p:spPr>
          <a:xfrm>
            <a:off x="471900" y="290725"/>
            <a:ext cx="8222100" cy="102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Artículo 3°. Procedimiento.</a:t>
            </a:r>
            <a:endParaRPr/>
          </a:p>
        </p:txBody>
      </p:sp>
      <p:sp>
        <p:nvSpPr>
          <p:cNvPr id="358" name="Google Shape;358;p58"/>
          <p:cNvSpPr txBox="1"/>
          <p:nvPr>
            <p:ph idx="1" type="body"/>
          </p:nvPr>
        </p:nvSpPr>
        <p:spPr>
          <a:xfrm>
            <a:off x="471900" y="1766675"/>
            <a:ext cx="8222100" cy="32127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700">
                <a:solidFill>
                  <a:srgbClr val="000000"/>
                </a:solidFill>
              </a:rPr>
              <a:t>3.4 Por centrarse el debate de sustentación en los aspectos temáticos definidos en los cargos de la demanda de casación y/o en el auto admisorio de ésta, los alegatos han de presentarse sin necesidad de consulta física de expedientes por las partes e intervinientes. Sólo excepcionalmente y, de ser estrictamente necesario dependiendo de la naturaleza de la causal de casación concernida, podrá solicitarse al magistrado ponente, con la debida justificación, que se permita el escaneado o copiado de determinadas piezas procesales, imprescindibles para efectuar el pronunciamiento, para que aquéllas puedan ser consultadas o enviadas por medios informáticos. En ningún caso podrá solicitarse la digitalización completa del expediente.</a:t>
            </a:r>
            <a:endParaRPr sz="1700">
              <a:solidFill>
                <a:srgbClr val="00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Artículo 3°. Procedimiento.</a:t>
            </a:r>
            <a:endParaRPr/>
          </a:p>
        </p:txBody>
      </p:sp>
      <p:sp>
        <p:nvSpPr>
          <p:cNvPr id="364" name="Google Shape;364;p59"/>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3.5 Para garantizar la publicidad del trámite de sustentación, una vez recibidos los alegatos de las partes y sujetos intervinientes, guardando las precauciones de reserva pertinentes, la Secretaría de la Sala, </a:t>
            </a:r>
            <a:r>
              <a:rPr b="1" lang="es">
                <a:solidFill>
                  <a:srgbClr val="980000"/>
                </a:solidFill>
              </a:rPr>
              <a:t>al día siguiente del vencimiento del término común de traslado, por un lapso de 5 días, publicará en la página web de la Corte los alegatos presentados por las partes y sujetos intervinientes para permitir la consulta pública de los mismos.</a:t>
            </a:r>
            <a:endParaRPr b="1">
              <a:solidFill>
                <a:srgbClr val="98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6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Artículo 3°. Procedimiento.</a:t>
            </a:r>
            <a:endParaRPr/>
          </a:p>
        </p:txBody>
      </p:sp>
      <p:sp>
        <p:nvSpPr>
          <p:cNvPr id="370" name="Google Shape;370;p6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a:solidFill>
                  <a:srgbClr val="000000"/>
                </a:solidFill>
              </a:rPr>
              <a:t>3.6 Vencido el término de traslado común, la Secretaría pondrá a disposición del magistrado ponente los alegatos de sustentación escritos.</a:t>
            </a:r>
            <a:endParaRPr>
              <a:solidFill>
                <a:srgbClr val="000000"/>
              </a:solidFill>
            </a:endParaRPr>
          </a:p>
          <a:p>
            <a:pPr indent="0" lvl="0" marL="0" rtl="0" algn="just">
              <a:spcBef>
                <a:spcPts val="1600"/>
              </a:spcBef>
              <a:spcAft>
                <a:spcPts val="1600"/>
              </a:spcAft>
              <a:buNone/>
            </a:pPr>
            <a:r>
              <a:rPr lang="es">
                <a:solidFill>
                  <a:srgbClr val="000000"/>
                </a:solidFill>
              </a:rPr>
              <a:t>3.7 </a:t>
            </a:r>
            <a:r>
              <a:rPr b="1" lang="es">
                <a:solidFill>
                  <a:srgbClr val="980000"/>
                </a:solidFill>
              </a:rPr>
              <a:t>Dictado el fallo respectivo, la Secretaría deberá notificarlo enviando copia digital del mismo a los correos electrónicos registrados por las partes e intervinientes. Copia de la sentencia será igualmente publicada en la página web de la Corte Suprema de Justicia, junto al edicto respectivo, guardando las precauciones de rigor cuando deba garantizarse reserva</a:t>
            </a:r>
            <a:r>
              <a:rPr lang="es">
                <a:solidFill>
                  <a:srgbClr val="000000"/>
                </a:solidFill>
              </a:rPr>
              <a:t>.</a:t>
            </a:r>
            <a:endParaRPr>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61"/>
          <p:cNvSpPr txBox="1"/>
          <p:nvPr>
            <p:ph type="title"/>
          </p:nvPr>
        </p:nvSpPr>
        <p:spPr>
          <a:xfrm>
            <a:off x="552925" y="337475"/>
            <a:ext cx="8222100" cy="856200"/>
          </a:xfrm>
          <a:prstGeom prst="rect">
            <a:avLst/>
          </a:prstGeom>
        </p:spPr>
        <p:txBody>
          <a:bodyPr anchorCtr="0" anchor="b" bIns="90000" lIns="91425" spcFirstLastPara="1" rIns="91425" wrap="square" tIns="0">
            <a:noAutofit/>
          </a:bodyPr>
          <a:lstStyle/>
          <a:p>
            <a:pPr indent="0" lvl="0" marL="0" rtl="0" algn="ctr">
              <a:spcBef>
                <a:spcPts val="0"/>
              </a:spcBef>
              <a:spcAft>
                <a:spcPts val="0"/>
              </a:spcAft>
              <a:buNone/>
            </a:pPr>
            <a:r>
              <a:rPr lang="es" sz="3500"/>
              <a:t>Artículo 4°. De la vigencia</a:t>
            </a:r>
            <a:endParaRPr sz="3500"/>
          </a:p>
        </p:txBody>
      </p:sp>
      <p:sp>
        <p:nvSpPr>
          <p:cNvPr id="376" name="Google Shape;376;p61"/>
          <p:cNvSpPr txBox="1"/>
          <p:nvPr>
            <p:ph idx="1" type="body"/>
          </p:nvPr>
        </p:nvSpPr>
        <p:spPr>
          <a:xfrm>
            <a:off x="260900" y="1930675"/>
            <a:ext cx="8550000" cy="2989200"/>
          </a:xfrm>
          <a:prstGeom prst="rect">
            <a:avLst/>
          </a:prstGeom>
          <a:ln cap="flat" cmpd="sng" w="19050">
            <a:solidFill>
              <a:srgbClr val="FF00FF"/>
            </a:solidFill>
            <a:prstDash val="solid"/>
            <a:round/>
            <a:headEnd len="sm" w="sm" type="none"/>
            <a:tailEnd len="sm" w="sm" type="none"/>
          </a:ln>
        </p:spPr>
        <p:txBody>
          <a:bodyPr anchorCtr="0" anchor="t" bIns="91425" lIns="91425" spcFirstLastPara="1" rIns="91425" wrap="square" tIns="162000">
            <a:noAutofit/>
          </a:bodyPr>
          <a:lstStyle/>
          <a:p>
            <a:pPr indent="0" lvl="0" marL="0" rtl="0" algn="l">
              <a:spcBef>
                <a:spcPts val="0"/>
              </a:spcBef>
              <a:spcAft>
                <a:spcPts val="0"/>
              </a:spcAft>
              <a:buNone/>
            </a:pPr>
            <a:r>
              <a:rPr lang="es" sz="1300">
                <a:solidFill>
                  <a:srgbClr val="000000"/>
                </a:solidFill>
              </a:rPr>
              <a:t>Artículo 4°. El presente acuerdo rige a partir de la fecha de su publicación y será fijado en la página web de</a:t>
            </a:r>
            <a:r>
              <a:rPr lang="es" sz="1300">
                <a:solidFill>
                  <a:srgbClr val="000000"/>
                </a:solidFill>
              </a:rPr>
              <a:t> </a:t>
            </a:r>
            <a:r>
              <a:rPr lang="es" sz="1300">
                <a:solidFill>
                  <a:srgbClr val="000000"/>
                </a:solidFill>
              </a:rPr>
              <a:t>la Corte Suprema de Justicia.</a:t>
            </a:r>
            <a:endParaRPr sz="1300">
              <a:solidFill>
                <a:srgbClr val="000000"/>
              </a:solidFill>
            </a:endParaRPr>
          </a:p>
          <a:p>
            <a:pPr indent="0" lvl="0" marL="0" rtl="0" algn="l">
              <a:spcBef>
                <a:spcPts val="1600"/>
              </a:spcBef>
              <a:spcAft>
                <a:spcPts val="0"/>
              </a:spcAft>
              <a:buNone/>
            </a:pPr>
            <a:r>
              <a:rPr lang="es" sz="1300">
                <a:solidFill>
                  <a:srgbClr val="000000"/>
                </a:solidFill>
              </a:rPr>
              <a:t>Publíquese, comuníquese y cúmplase.</a:t>
            </a:r>
            <a:endParaRPr sz="1300">
              <a:solidFill>
                <a:srgbClr val="000000"/>
              </a:solidFill>
            </a:endParaRPr>
          </a:p>
          <a:p>
            <a:pPr indent="0" lvl="0" marL="0" rtl="0" algn="ctr">
              <a:spcBef>
                <a:spcPts val="1600"/>
              </a:spcBef>
              <a:spcAft>
                <a:spcPts val="0"/>
              </a:spcAft>
              <a:buNone/>
            </a:pPr>
            <a:r>
              <a:rPr lang="es" sz="1300">
                <a:solidFill>
                  <a:srgbClr val="000000"/>
                </a:solidFill>
              </a:rPr>
              <a:t>PATRICIA SALAZAR CUÉLLAR </a:t>
            </a:r>
            <a:endParaRPr sz="1300">
              <a:solidFill>
                <a:srgbClr val="000000"/>
              </a:solidFill>
            </a:endParaRPr>
          </a:p>
          <a:p>
            <a:pPr indent="0" lvl="0" marL="0" rtl="0" algn="ctr">
              <a:spcBef>
                <a:spcPts val="1600"/>
              </a:spcBef>
              <a:spcAft>
                <a:spcPts val="0"/>
              </a:spcAft>
              <a:buNone/>
            </a:pPr>
            <a:r>
              <a:rPr lang="es" sz="1300">
                <a:solidFill>
                  <a:srgbClr val="000000"/>
                </a:solidFill>
              </a:rPr>
              <a:t>Presidente</a:t>
            </a:r>
            <a:endParaRPr sz="1300">
              <a:solidFill>
                <a:srgbClr val="000000"/>
              </a:solidFill>
            </a:endParaRPr>
          </a:p>
          <a:p>
            <a:pPr indent="0" lvl="0" marL="0" rtl="0" algn="ctr">
              <a:spcBef>
                <a:spcPts val="1600"/>
              </a:spcBef>
              <a:spcAft>
                <a:spcPts val="0"/>
              </a:spcAft>
              <a:buNone/>
            </a:pPr>
            <a:r>
              <a:rPr lang="es" sz="1300">
                <a:solidFill>
                  <a:srgbClr val="000000"/>
                </a:solidFill>
              </a:rPr>
              <a:t>NUBIA YOLANDA NOVA GARCÍA</a:t>
            </a:r>
            <a:endParaRPr sz="1300">
              <a:solidFill>
                <a:srgbClr val="000000"/>
              </a:solidFill>
            </a:endParaRPr>
          </a:p>
          <a:p>
            <a:pPr indent="0" lvl="0" marL="0" rtl="0" algn="ctr">
              <a:spcBef>
                <a:spcPts val="1600"/>
              </a:spcBef>
              <a:spcAft>
                <a:spcPts val="0"/>
              </a:spcAft>
              <a:buNone/>
            </a:pPr>
            <a:r>
              <a:rPr lang="es" sz="1300">
                <a:solidFill>
                  <a:srgbClr val="000000"/>
                </a:solidFill>
              </a:rPr>
              <a:t>Secretaria Sala de Casación Penal</a:t>
            </a:r>
            <a:endParaRPr sz="1300">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62"/>
          <p:cNvSpPr txBox="1"/>
          <p:nvPr>
            <p:ph type="title"/>
          </p:nvPr>
        </p:nvSpPr>
        <p:spPr>
          <a:xfrm>
            <a:off x="471900" y="164000"/>
            <a:ext cx="8222100" cy="15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900"/>
              <a:t>De las sugerencias que expongo siguiendo el derrotero trazado por la Sala de Casación Penal de la Corte Suprema de Justicia, para ser tenidas en cuenta en las actuaciones que se surtan en los juzgados penales y Salas de Decisión Penal de los Tribunales en materia de ley 906 de 2004</a:t>
            </a:r>
            <a:endParaRPr sz="1900"/>
          </a:p>
        </p:txBody>
      </p:sp>
      <p:sp>
        <p:nvSpPr>
          <p:cNvPr id="382" name="Google Shape;382;p62"/>
          <p:cNvSpPr txBox="1"/>
          <p:nvPr>
            <p:ph idx="1" type="body"/>
          </p:nvPr>
        </p:nvSpPr>
        <p:spPr>
          <a:xfrm>
            <a:off x="471900" y="1733375"/>
            <a:ext cx="8222100" cy="3028200"/>
          </a:xfrm>
          <a:prstGeom prst="rect">
            <a:avLst/>
          </a:prstGeom>
          <a:ln cap="flat" cmpd="sng" w="19050">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1600"/>
              </a:spcAft>
              <a:buNone/>
            </a:pPr>
            <a:r>
              <a:rPr lang="es">
                <a:solidFill>
                  <a:srgbClr val="000000"/>
                </a:solidFill>
              </a:rPr>
              <a:t>Aclaro desde un comienzo que la sugerencias que expondré en lo sucesivo deben entenderse en un contexto estrictamente académico y las hago desde una perspectiva exclusivamente personal que no comprometen las directrices de las autoridades judiciales y administrativas del orden nacional. Insisto, las siguientes son posturas académicas en grado sumo sencillas, inspiradas en el Acuerdo 020 de 2020 acabado de reseñar respetando su tenor literal, </a:t>
            </a:r>
            <a:r>
              <a:rPr b="1" lang="es">
                <a:solidFill>
                  <a:srgbClr val="980000"/>
                </a:solidFill>
              </a:rPr>
              <a:t>salvo el uso de negritas, subrayas y algunas titulaciones en las consideraciones que no están en el texto original y que se usaron para realzar la idea o el enunciado</a:t>
            </a:r>
            <a:r>
              <a:rPr lang="es">
                <a:solidFill>
                  <a:srgbClr val="000000"/>
                </a:solidFill>
              </a:rPr>
              <a:t>. </a:t>
            </a:r>
            <a:endParaRPr>
              <a:solidFill>
                <a:srgbClr val="00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63"/>
          <p:cNvSpPr txBox="1"/>
          <p:nvPr>
            <p:ph type="title"/>
          </p:nvPr>
        </p:nvSpPr>
        <p:spPr>
          <a:xfrm>
            <a:off x="471900" y="367900"/>
            <a:ext cx="8222100" cy="113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Notificación de providencias y presentación de los recursos por correo electrónico</a:t>
            </a:r>
            <a:endParaRPr sz="2900"/>
          </a:p>
        </p:txBody>
      </p:sp>
      <p:sp>
        <p:nvSpPr>
          <p:cNvPr id="388" name="Google Shape;388;p63"/>
          <p:cNvSpPr txBox="1"/>
          <p:nvPr>
            <p:ph idx="1" type="body"/>
          </p:nvPr>
        </p:nvSpPr>
        <p:spPr>
          <a:xfrm>
            <a:off x="141625" y="1774125"/>
            <a:ext cx="8744100" cy="35109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es" sz="1500">
                <a:solidFill>
                  <a:srgbClr val="000000"/>
                </a:solidFill>
              </a:rPr>
              <a:t>Grosso modo, y en lo que tiene que ver con los trámites que se surten en las Salas de Decisión Penal de los Tribunales Superiores de Distrito Judicial, lo que propongo sencillamente es que en aquellos casos en los cuales se deban publicitar las providencias que resuelven los recursos de apelación contra autos dictados en las audiencias de formulación de acusación, preparatoria o de juicio oral, no sería necesaria la práctica de la audiencia de lectura de la decisión, por cuanto, en principio, contra este tipo de providencias no proceden recursos. A este respecto caben los mismos razonamientos de la Sala de Casación Penal de la Corte Suprema de Justicia, pues por el prurito de que el principio de oralidad es consustancial al Sistema Acusatorio, no resultaría lógico paralizar el trámite que se desarrolla en primera instancia. Así las cosas, es viable la notificación de las providencias a través de los correos electrónicos suministrados por las partes e intervinientes. A la persona privada de la libertad, a través del correo de su abogado y a la dirección electrónica del establecimiento donde se encuentre recluido, o al suyo, si se encuentra en detención domiciliaria o libre.</a:t>
            </a:r>
            <a:endParaRPr sz="1500">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p64"/>
          <p:cNvSpPr txBox="1"/>
          <p:nvPr>
            <p:ph type="title"/>
          </p:nvPr>
        </p:nvSpPr>
        <p:spPr>
          <a:xfrm>
            <a:off x="471900" y="360825"/>
            <a:ext cx="8222100" cy="114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000"/>
              <a:t>No es necesaria audiencia de lectura de sentencias en segunda instancia</a:t>
            </a:r>
            <a:endParaRPr sz="3000"/>
          </a:p>
        </p:txBody>
      </p:sp>
      <p:sp>
        <p:nvSpPr>
          <p:cNvPr id="394" name="Google Shape;394;p64"/>
          <p:cNvSpPr txBox="1"/>
          <p:nvPr>
            <p:ph idx="1" type="body"/>
          </p:nvPr>
        </p:nvSpPr>
        <p:spPr>
          <a:xfrm>
            <a:off x="134175" y="1692125"/>
            <a:ext cx="8791200" cy="3727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sz="1900">
                <a:solidFill>
                  <a:srgbClr val="000000"/>
                </a:solidFill>
              </a:rPr>
              <a:t>La misma intelección cabe en lo que tiene que ver con la lectura de las sentencias de segunda instancia, por las cuales se resuelven los recursos de apelación contra las sentencias absolutorias o condenatorias proferidas por los Jueces Penales Municipales, Penales del Circuito y Penales del Circuito Especializados. Recordemos que una vez leídas las decisiones en estrados, se habilita el recurso extraordinario de casación, de acuerdo con las previsiones del artículo 183 de la ley 906 de 2004. </a:t>
            </a:r>
            <a:endParaRPr sz="1600">
              <a:solidFill>
                <a:srgbClr val="000000"/>
              </a:solidFill>
              <a:latin typeface="Arial"/>
              <a:ea typeface="Arial"/>
              <a:cs typeface="Arial"/>
              <a:sym typeface="Arial"/>
            </a:endParaRPr>
          </a:p>
          <a:p>
            <a:pPr indent="0" lvl="0" marL="0" rtl="0" algn="just">
              <a:spcBef>
                <a:spcPts val="1600"/>
              </a:spcBef>
              <a:spcAft>
                <a:spcPts val="0"/>
              </a:spcAft>
              <a:buNone/>
            </a:pPr>
            <a:r>
              <a:t/>
            </a:r>
            <a:endParaRPr sz="1200">
              <a:solidFill>
                <a:srgbClr val="000000"/>
              </a:solidFill>
              <a:latin typeface="Arial"/>
              <a:ea typeface="Arial"/>
              <a:cs typeface="Arial"/>
              <a:sym typeface="Arial"/>
            </a:endParaRPr>
          </a:p>
          <a:p>
            <a:pPr indent="0" lvl="0" marL="0" rtl="0" algn="just">
              <a:spcBef>
                <a:spcPts val="1600"/>
              </a:spcBef>
              <a:spcAft>
                <a:spcPts val="0"/>
              </a:spcAft>
              <a:buNone/>
            </a:pPr>
            <a:r>
              <a:t/>
            </a:r>
            <a:endParaRPr/>
          </a:p>
          <a:p>
            <a:pPr indent="0" lvl="0" marL="0" rtl="0" algn="just">
              <a:spcBef>
                <a:spcPts val="1600"/>
              </a:spcBef>
              <a:spcAft>
                <a:spcPts val="160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65"/>
          <p:cNvSpPr txBox="1"/>
          <p:nvPr>
            <p:ph type="title"/>
          </p:nvPr>
        </p:nvSpPr>
        <p:spPr>
          <a:xfrm>
            <a:off x="471900" y="424500"/>
            <a:ext cx="8222100" cy="108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000"/>
              <a:t>(...) </a:t>
            </a:r>
            <a:r>
              <a:rPr lang="es" sz="3000"/>
              <a:t>No es necesaria audiencia de lectura de sentencias en segunda instancia</a:t>
            </a:r>
            <a:endParaRPr/>
          </a:p>
        </p:txBody>
      </p:sp>
      <p:sp>
        <p:nvSpPr>
          <p:cNvPr id="400" name="Google Shape;400;p6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sz="1700">
                <a:solidFill>
                  <a:srgbClr val="000000"/>
                </a:solidFill>
              </a:rPr>
              <a:t>En este caso, siguiendo la misma línea de pensamiento, se notificarían las decisiones por correo electrónico y una vez todas las partes estén enteradas, corren los términos allí señalados para la presentación y sustentación de la demanda, por este mismo medio. En la práctica esta dinámica requiere de ajustes, por eso los invito a hacer sus aportes.</a:t>
            </a:r>
            <a:r>
              <a:rPr b="1" lang="es" sz="1700">
                <a:solidFill>
                  <a:srgbClr val="980000"/>
                </a:solidFill>
              </a:rPr>
              <a:t> (Se sugiere seguir como referente el punto 3.1. del Acuerdo 020 de 2020). </a:t>
            </a:r>
            <a:r>
              <a:rPr b="1" lang="es" sz="1400">
                <a:solidFill>
                  <a:srgbClr val="000000"/>
                </a:solidFill>
                <a:latin typeface="Arial"/>
                <a:ea typeface="Arial"/>
                <a:cs typeface="Arial"/>
                <a:sym typeface="Arial"/>
              </a:rPr>
              <a:t>A</a:t>
            </a:r>
            <a:r>
              <a:rPr b="1" lang="es" sz="1200">
                <a:solidFill>
                  <a:srgbClr val="000000"/>
                </a:solidFill>
                <a:latin typeface="Arial"/>
                <a:ea typeface="Arial"/>
                <a:cs typeface="Arial"/>
                <a:sym typeface="Arial"/>
              </a:rPr>
              <a:t>RTÍCULO 183. OPORTUNIDAD.</a:t>
            </a:r>
            <a:r>
              <a:rPr lang="es" sz="1200">
                <a:solidFill>
                  <a:srgbClr val="000000"/>
                </a:solidFill>
                <a:latin typeface="Arial"/>
                <a:ea typeface="Arial"/>
                <a:cs typeface="Arial"/>
                <a:sym typeface="Arial"/>
              </a:rPr>
              <a:t> &lt;Artículo modificado por el artículo </a:t>
            </a:r>
            <a:r>
              <a:rPr lang="es" sz="1200">
                <a:solidFill>
                  <a:srgbClr val="000000"/>
                </a:solidFill>
                <a:uFill>
                  <a:noFill/>
                </a:uFill>
                <a:latin typeface="Arial"/>
                <a:ea typeface="Arial"/>
                <a:cs typeface="Arial"/>
                <a:sym typeface="Arial"/>
                <a:hlinkClick r:id="rId3"/>
              </a:rPr>
              <a:t>98</a:t>
            </a:r>
            <a:r>
              <a:rPr lang="es" sz="1200">
                <a:solidFill>
                  <a:srgbClr val="000000"/>
                </a:solidFill>
                <a:latin typeface="Arial"/>
                <a:ea typeface="Arial"/>
                <a:cs typeface="Arial"/>
                <a:sym typeface="Arial"/>
              </a:rPr>
              <a:t> de la Ley 1395 de 2010. El nuevo texto es el siguiente:&gt; El recurso se interpondrá ante el Tribunal dentro de los cinco (5) días siguientes a la última notificación y en un término posterior común de treinta (30) días se presentará la demanda que de manera precisa y concisa señale las causales invocadas y sus fundamentos.</a:t>
            </a:r>
            <a:endParaRPr sz="1900">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Google Shape;405;p66"/>
          <p:cNvSpPr txBox="1"/>
          <p:nvPr>
            <p:ph type="title"/>
          </p:nvPr>
        </p:nvSpPr>
        <p:spPr>
          <a:xfrm>
            <a:off x="471900" y="104350"/>
            <a:ext cx="8222100" cy="127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800"/>
              <a:t>De la impugnación especial contra las primeras condenas proferidas por los Tribunales de Distrito</a:t>
            </a:r>
            <a:endParaRPr sz="2800"/>
          </a:p>
        </p:txBody>
      </p:sp>
      <p:sp>
        <p:nvSpPr>
          <p:cNvPr id="406" name="Google Shape;406;p66"/>
          <p:cNvSpPr txBox="1"/>
          <p:nvPr>
            <p:ph idx="1" type="body"/>
          </p:nvPr>
        </p:nvSpPr>
        <p:spPr>
          <a:xfrm>
            <a:off x="283275" y="1714500"/>
            <a:ext cx="8743800" cy="29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s" sz="2200">
                <a:solidFill>
                  <a:srgbClr val="000000"/>
                </a:solidFill>
              </a:rPr>
              <a:t>Lo expuesto con anterioridad, debe entenderse sin detrimento de las reglas provisionales fijadas por la Sala de Casación Penal de la Corte Suprema de Justicia en el AP1263-2019, Radicado n.°5421 del 3 de abril de 2019, en lo que tiene que ver con el trámite de la impugnación especial contra las primeras condenas emitidas por los Tribunales Superiores en segunda instancia.</a:t>
            </a:r>
            <a:r>
              <a:rPr b="1" lang="es" sz="1300">
                <a:solidFill>
                  <a:srgbClr val="741B47"/>
                </a:solidFill>
              </a:rPr>
              <a:t>(</a:t>
            </a:r>
            <a:r>
              <a:rPr b="1" lang="es" sz="1300">
                <a:solidFill>
                  <a:srgbClr val="741B47"/>
                </a:solidFill>
                <a:highlight>
                  <a:srgbClr val="FFFFFF"/>
                </a:highlight>
                <a:latin typeface="Arial"/>
                <a:ea typeface="Arial"/>
                <a:cs typeface="Arial"/>
                <a:sym typeface="Arial"/>
              </a:rPr>
              <a:t>La sustentación de esa impugnación estará desprovista de la técnica asociada al recurso de casación, aunque seguirá la lógica propia del recurso de apelación. Por ende, las razones del disenso constituyen el límite de la Corte para resolver).</a:t>
            </a:r>
            <a:endParaRPr b="1" sz="1300">
              <a:solidFill>
                <a:srgbClr val="741B47"/>
              </a:solidFill>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p67"/>
          <p:cNvSpPr txBox="1"/>
          <p:nvPr>
            <p:ph type="title"/>
          </p:nvPr>
        </p:nvSpPr>
        <p:spPr>
          <a:xfrm>
            <a:off x="471900" y="283275"/>
            <a:ext cx="8222100" cy="1043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600"/>
              <a:t>Esta propuesta también cobija el trámite de la publicidad de las sentencias en los juzgados penales</a:t>
            </a:r>
            <a:endParaRPr sz="2600"/>
          </a:p>
        </p:txBody>
      </p:sp>
      <p:sp>
        <p:nvSpPr>
          <p:cNvPr id="412" name="Google Shape;412;p67"/>
          <p:cNvSpPr txBox="1"/>
          <p:nvPr>
            <p:ph idx="1" type="body"/>
          </p:nvPr>
        </p:nvSpPr>
        <p:spPr>
          <a:xfrm>
            <a:off x="572100" y="1818275"/>
            <a:ext cx="8453100" cy="3156900"/>
          </a:xfrm>
          <a:prstGeom prst="rect">
            <a:avLst/>
          </a:prstGeom>
        </p:spPr>
        <p:txBody>
          <a:bodyPr anchorCtr="0" anchor="t" bIns="91425" lIns="91425" spcFirstLastPara="1" rIns="91425" wrap="square" tIns="91425">
            <a:noAutofit/>
          </a:bodyPr>
          <a:lstStyle/>
          <a:p>
            <a:pPr indent="0" lvl="0" marL="0" rtl="0" algn="just">
              <a:lnSpc>
                <a:spcPct val="150000"/>
              </a:lnSpc>
              <a:spcBef>
                <a:spcPts val="900"/>
              </a:spcBef>
              <a:spcAft>
                <a:spcPts val="0"/>
              </a:spcAft>
              <a:buNone/>
            </a:pPr>
            <a:r>
              <a:rPr b="1" lang="es" sz="1300">
                <a:solidFill>
                  <a:srgbClr val="000000"/>
                </a:solidFill>
                <a:latin typeface="Arial"/>
                <a:ea typeface="Arial"/>
                <a:cs typeface="Arial"/>
                <a:sym typeface="Arial"/>
              </a:rPr>
              <a:t>De acuerdo con las reglas de la experiencia procesal, es factible que en los despachos judiciales hayan finiquitado los trámites respectivos en varios procesos; esto es, se agotó el debate probatorio, las partes alegaron de conclusión; hubo anuncio del sentido del fallo, se llevó a cabo la audiencia de individualización de pena (Art.447 ley 906704, si el fallo fue condenatorio)  y solo queda pendiente la lectura de la sentencia. </a:t>
            </a:r>
            <a:r>
              <a:rPr b="1" lang="es" sz="1300">
                <a:solidFill>
                  <a:srgbClr val="FF0000"/>
                </a:solidFill>
                <a:latin typeface="Arial"/>
                <a:ea typeface="Arial"/>
                <a:cs typeface="Arial"/>
                <a:sym typeface="Arial"/>
              </a:rPr>
              <a:t>Es cierto que de conformidad con el artículo 179 de la ley 906 de 2004 en lo que tiene que ver con el trámite del recurso de apelación contra sentencias</a:t>
            </a:r>
            <a:r>
              <a:rPr b="1" lang="es" sz="1300">
                <a:solidFill>
                  <a:srgbClr val="000000"/>
                </a:solidFill>
                <a:latin typeface="Arial"/>
                <a:ea typeface="Arial"/>
                <a:cs typeface="Arial"/>
                <a:sym typeface="Arial"/>
              </a:rPr>
              <a:t>, este</a:t>
            </a:r>
            <a:r>
              <a:rPr b="1" lang="es" sz="1300">
                <a:solidFill>
                  <a:srgbClr val="000000"/>
                </a:solidFill>
                <a:latin typeface="Arial"/>
                <a:ea typeface="Arial"/>
                <a:cs typeface="Arial"/>
                <a:sym typeface="Arial"/>
              </a:rPr>
              <a:t> se interpondrá en la audiencia de lectura de fallo, se sustentará oralmente y correrá traslado a los no recurrentes dentro de la misma o por escrito en los cinco (5) días siguientes, precluido este término se correrá traslado común a los no recurrentes por el término de cinco (5) días.</a:t>
            </a:r>
            <a:endParaRPr b="1" sz="1100">
              <a:solidFill>
                <a:srgbClr val="BE9E55"/>
              </a:solidFill>
              <a:latin typeface="Arial"/>
              <a:ea typeface="Arial"/>
              <a:cs typeface="Arial"/>
              <a:sym typeface="Arial"/>
            </a:endParaRPr>
          </a:p>
          <a:p>
            <a:pPr indent="0" lvl="0" marL="0" rtl="0" algn="l">
              <a:spcBef>
                <a:spcPts val="900"/>
              </a:spcBef>
              <a:spcAft>
                <a:spcPts val="1600"/>
              </a:spcAft>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Google Shape;417;p68"/>
          <p:cNvSpPr txBox="1"/>
          <p:nvPr>
            <p:ph type="title"/>
          </p:nvPr>
        </p:nvSpPr>
        <p:spPr>
          <a:xfrm>
            <a:off x="471900" y="438650"/>
            <a:ext cx="8222100" cy="10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600"/>
              <a:t>(...) </a:t>
            </a:r>
            <a:r>
              <a:rPr lang="es" sz="2600"/>
              <a:t>Esta propuesta también cobija el trámite de la publicidad de las sentencias en los juzgados penales</a:t>
            </a:r>
            <a:endParaRPr/>
          </a:p>
        </p:txBody>
      </p:sp>
      <p:sp>
        <p:nvSpPr>
          <p:cNvPr id="418" name="Google Shape;418;p68"/>
          <p:cNvSpPr txBox="1"/>
          <p:nvPr>
            <p:ph idx="1" type="body"/>
          </p:nvPr>
        </p:nvSpPr>
        <p:spPr>
          <a:xfrm>
            <a:off x="471900" y="1726300"/>
            <a:ext cx="8222100" cy="2768400"/>
          </a:xfrm>
          <a:prstGeom prst="rect">
            <a:avLst/>
          </a:prstGeom>
        </p:spPr>
        <p:txBody>
          <a:bodyPr anchorCtr="0" anchor="t" bIns="91425" lIns="91425" spcFirstLastPara="1" rIns="91425" wrap="square" tIns="91425">
            <a:noAutofit/>
          </a:bodyPr>
          <a:lstStyle/>
          <a:p>
            <a:pPr indent="0" lvl="0" marL="0" rtl="0" algn="just">
              <a:lnSpc>
                <a:spcPct val="100000"/>
              </a:lnSpc>
              <a:spcBef>
                <a:spcPts val="900"/>
              </a:spcBef>
              <a:spcAft>
                <a:spcPts val="0"/>
              </a:spcAft>
              <a:buNone/>
            </a:pPr>
            <a:r>
              <a:rPr lang="es">
                <a:solidFill>
                  <a:srgbClr val="000000"/>
                </a:solidFill>
              </a:rPr>
              <a:t>Pues bien, siguiendo la misma estrategia procesal trazada por la Sala de Casación Penal se podrá prescindir de la audiencia de lectura de la sentencia y esta se publicitará a través de los correos electrónicos de las partes e intervinientes. Una vez hecha la notificación por este medio, quien esté interesado en recurrir lo hará haciendo uso de la segunda alternativa dispuesta en la norma (por escrito). Agotados los trámites, el Juzgado, previa asignación por el sistema TYBA,  remitirá la actuación a la Secretaría del Tribunal para ser repartida al magistrado correspondiente.</a:t>
            </a:r>
            <a:endParaRPr>
              <a:solidFill>
                <a:srgbClr val="000000"/>
              </a:solidFill>
            </a:endParaRPr>
          </a:p>
          <a:p>
            <a:pPr indent="0" lvl="0" marL="0" rtl="0" algn="just">
              <a:lnSpc>
                <a:spcPct val="150000"/>
              </a:lnSpc>
              <a:spcBef>
                <a:spcPts val="900"/>
              </a:spcBef>
              <a:spcAft>
                <a:spcPts val="0"/>
              </a:spcAft>
              <a:buNone/>
            </a:pPr>
            <a:r>
              <a:t/>
            </a:r>
            <a:endParaRPr sz="1400">
              <a:solidFill>
                <a:srgbClr val="000000"/>
              </a:solidFill>
              <a:latin typeface="Arial"/>
              <a:ea typeface="Arial"/>
              <a:cs typeface="Arial"/>
              <a:sym typeface="Arial"/>
            </a:endParaRPr>
          </a:p>
          <a:p>
            <a:pPr indent="0" lvl="0" marL="0" rtl="0" algn="l">
              <a:spcBef>
                <a:spcPts val="900"/>
              </a:spcBef>
              <a:spcAft>
                <a:spcPts val="1600"/>
              </a:spcAft>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2" name="Shape 422"/>
        <p:cNvGrpSpPr/>
        <p:nvPr/>
      </p:nvGrpSpPr>
      <p:grpSpPr>
        <a:xfrm>
          <a:off x="0" y="0"/>
          <a:ext cx="0" cy="0"/>
          <a:chOff x="0" y="0"/>
          <a:chExt cx="0" cy="0"/>
        </a:xfrm>
      </p:grpSpPr>
      <p:sp>
        <p:nvSpPr>
          <p:cNvPr id="423" name="Google Shape;423;p69"/>
          <p:cNvSpPr txBox="1"/>
          <p:nvPr>
            <p:ph type="title"/>
          </p:nvPr>
        </p:nvSpPr>
        <p:spPr>
          <a:xfrm>
            <a:off x="542650" y="374975"/>
            <a:ext cx="8222100" cy="108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Para mayor claridad recordemos el contenido del artículo 179 de la ley 906 de 2004</a:t>
            </a:r>
            <a:endParaRPr sz="2900"/>
          </a:p>
        </p:txBody>
      </p:sp>
      <p:sp>
        <p:nvSpPr>
          <p:cNvPr id="424" name="Google Shape;424;p69"/>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lnSpc>
                <a:spcPct val="100000"/>
              </a:lnSpc>
              <a:spcBef>
                <a:spcPts val="900"/>
              </a:spcBef>
              <a:spcAft>
                <a:spcPts val="0"/>
              </a:spcAft>
              <a:buNone/>
            </a:pPr>
            <a:r>
              <a:rPr b="1" lang="es" sz="1200">
                <a:solidFill>
                  <a:srgbClr val="000000"/>
                </a:solidFill>
              </a:rPr>
              <a:t>ARTÍCULO 179. TRÁMITE DEL RECURSO DE APELACIÓN CONTRA SENTENCIAS.</a:t>
            </a:r>
            <a:r>
              <a:rPr lang="es" sz="1200">
                <a:solidFill>
                  <a:srgbClr val="000000"/>
                </a:solidFill>
              </a:rPr>
              <a:t> &lt;Artículo modificado por el artículo </a:t>
            </a:r>
            <a:r>
              <a:rPr lang="es" sz="1200">
                <a:solidFill>
                  <a:srgbClr val="000000"/>
                </a:solidFill>
                <a:uFill>
                  <a:noFill/>
                </a:uFill>
                <a:hlinkClick r:id="rId3"/>
              </a:rPr>
              <a:t>91</a:t>
            </a:r>
            <a:r>
              <a:rPr lang="es" sz="1200">
                <a:solidFill>
                  <a:srgbClr val="000000"/>
                </a:solidFill>
              </a:rPr>
              <a:t> de la Ley 1395 de 2010. El nuevo texto es el siguiente:&gt; El recurso se interpondrá en la audiencia de lectura de fallo, se sustentará oralmente y correrá traslado a los no recurrentes dentro de la misma o por escrito en los cinco (5) días siguientes, precluido este término se correrá traslado común a los no recurrentes por el término de cinco (5) días.</a:t>
            </a:r>
            <a:endParaRPr sz="1200">
              <a:solidFill>
                <a:srgbClr val="000000"/>
              </a:solidFill>
            </a:endParaRPr>
          </a:p>
          <a:p>
            <a:pPr indent="0" lvl="0" marL="0" rtl="0" algn="just">
              <a:lnSpc>
                <a:spcPct val="100000"/>
              </a:lnSpc>
              <a:spcBef>
                <a:spcPts val="900"/>
              </a:spcBef>
              <a:spcAft>
                <a:spcPts val="0"/>
              </a:spcAft>
              <a:buNone/>
            </a:pPr>
            <a:r>
              <a:rPr b="1" lang="es" sz="1200">
                <a:solidFill>
                  <a:srgbClr val="000000"/>
                </a:solidFill>
              </a:rPr>
              <a:t>&lt;Aparte subrayado INCONSTITUCIONAL por omisión legislativa, con efectos diferidos y en los términos señalados en la providencia, en cuanto omite la posibilidad de impugnar todas las sentencias condenatorias&gt; </a:t>
            </a:r>
            <a:r>
              <a:rPr lang="es" sz="1200" u="sng">
                <a:solidFill>
                  <a:srgbClr val="000000"/>
                </a:solidFill>
              </a:rPr>
              <a:t>Realizado el reparto en segunda instancia</a:t>
            </a:r>
            <a:r>
              <a:rPr lang="es" sz="1200">
                <a:solidFill>
                  <a:srgbClr val="000000"/>
                </a:solidFill>
              </a:rPr>
              <a:t>, el juez resolverá la apelación en el término de 15 días y citará a las partes e intervinientes para lectura de fallo dentro de los diez días siguientes.</a:t>
            </a:r>
            <a:endParaRPr sz="1200">
              <a:solidFill>
                <a:srgbClr val="000000"/>
              </a:solidFill>
            </a:endParaRPr>
          </a:p>
          <a:p>
            <a:pPr indent="0" lvl="0" marL="0" rtl="0" algn="just">
              <a:lnSpc>
                <a:spcPct val="100000"/>
              </a:lnSpc>
              <a:spcBef>
                <a:spcPts val="0"/>
              </a:spcBef>
              <a:spcAft>
                <a:spcPts val="0"/>
              </a:spcAft>
              <a:buNone/>
            </a:pPr>
            <a:r>
              <a:t/>
            </a:r>
            <a:endParaRPr sz="1200">
              <a:solidFill>
                <a:srgbClr val="000000"/>
              </a:solidFill>
              <a:highlight>
                <a:srgbClr val="E6E6E6"/>
              </a:highlight>
            </a:endParaRPr>
          </a:p>
          <a:p>
            <a:pPr indent="0" lvl="0" marL="0" rtl="0" algn="just">
              <a:lnSpc>
                <a:spcPct val="100000"/>
              </a:lnSpc>
              <a:spcBef>
                <a:spcPts val="900"/>
              </a:spcBef>
              <a:spcAft>
                <a:spcPts val="0"/>
              </a:spcAft>
              <a:buNone/>
            </a:pPr>
            <a:r>
              <a:rPr lang="es" sz="1200">
                <a:solidFill>
                  <a:srgbClr val="000000"/>
                </a:solidFill>
              </a:rPr>
              <a:t>Si la competencia fuera del Tribunal Superior, el magistrado ponente cuenta con diez días para registrar proyecto y cinco la Sala para su estudio y decisión. El fallo será leído en audiencia en el término de diez días.</a:t>
            </a:r>
            <a:endParaRPr sz="1200">
              <a:solidFill>
                <a:srgbClr val="000000"/>
              </a:solidFill>
            </a:endParaRPr>
          </a:p>
          <a:p>
            <a:pPr indent="0" lvl="0" marL="0" rtl="0" algn="l">
              <a:spcBef>
                <a:spcPts val="900"/>
              </a:spcBef>
              <a:spcAft>
                <a:spcPts val="160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p70"/>
          <p:cNvSpPr txBox="1"/>
          <p:nvPr>
            <p:ph type="title"/>
          </p:nvPr>
        </p:nvSpPr>
        <p:spPr>
          <a:xfrm>
            <a:off x="471900" y="328000"/>
            <a:ext cx="8222100" cy="11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La propuesta aplica para otros trámites judiciales</a:t>
            </a:r>
            <a:endParaRPr/>
          </a:p>
        </p:txBody>
      </p:sp>
      <p:sp>
        <p:nvSpPr>
          <p:cNvPr id="430" name="Google Shape;430;p7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700">
                <a:solidFill>
                  <a:srgbClr val="000000"/>
                </a:solidFill>
              </a:rPr>
              <a:t>Estrategias similares podrían adoptarse, en tratándose de solicitudes de aclaración o corrección de las sentencias, recursos de queja y </a:t>
            </a:r>
            <a:r>
              <a:rPr b="1" lang="es" sz="2700">
                <a:solidFill>
                  <a:srgbClr val="980000"/>
                </a:solidFill>
              </a:rPr>
              <a:t>de reposición en los casos en que este proceda.</a:t>
            </a:r>
            <a:endParaRPr b="1" sz="2700">
              <a:solidFill>
                <a:srgbClr val="98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4" name="Shape 434"/>
        <p:cNvGrpSpPr/>
        <p:nvPr/>
      </p:nvGrpSpPr>
      <p:grpSpPr>
        <a:xfrm>
          <a:off x="0" y="0"/>
          <a:ext cx="0" cy="0"/>
          <a:chOff x="0" y="0"/>
          <a:chExt cx="0" cy="0"/>
        </a:xfrm>
      </p:grpSpPr>
      <p:sp>
        <p:nvSpPr>
          <p:cNvPr id="435" name="Google Shape;435;p71"/>
          <p:cNvSpPr txBox="1"/>
          <p:nvPr>
            <p:ph type="title"/>
          </p:nvPr>
        </p:nvSpPr>
        <p:spPr>
          <a:xfrm>
            <a:off x="471900" y="342900"/>
            <a:ext cx="8222100" cy="116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De las dificultades en la implementación de la propuesta.</a:t>
            </a:r>
            <a:endParaRPr/>
          </a:p>
        </p:txBody>
      </p:sp>
      <p:sp>
        <p:nvSpPr>
          <p:cNvPr id="436" name="Google Shape;436;p71"/>
          <p:cNvSpPr txBox="1"/>
          <p:nvPr>
            <p:ph idx="1" type="body"/>
          </p:nvPr>
        </p:nvSpPr>
        <p:spPr>
          <a:xfrm>
            <a:off x="253450" y="1919075"/>
            <a:ext cx="86544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1700">
                <a:solidFill>
                  <a:srgbClr val="000000"/>
                </a:solidFill>
              </a:rPr>
              <a:t>Admito que la anterior propuesta puede presentar dificultades y resistencias legítimas, como quiera que las carpetas correspondientes a las actuaciones </a:t>
            </a:r>
            <a:r>
              <a:rPr i="1" lang="es" sz="1700">
                <a:solidFill>
                  <a:srgbClr val="000000"/>
                </a:solidFill>
              </a:rPr>
              <a:t>-  donde están incorporadas, por ejemplo, las estipulaciones probatorias, o EMP de contenido documental, etc., y los CD de los registros de las sesiones del juicio </a:t>
            </a:r>
            <a:r>
              <a:rPr lang="es" sz="1700">
                <a:solidFill>
                  <a:srgbClr val="000000"/>
                </a:solidFill>
              </a:rPr>
              <a:t>-, se encuentran en los despachos de los Juzgados, lo cual implicaría la asunción de riesgos para los empleados o funcionarios que deban trasladarse con el fin de disponer la remisión de este material a los tribunales</a:t>
            </a:r>
            <a:r>
              <a:rPr lang="es" sz="1700">
                <a:solidFill>
                  <a:srgbClr val="000000"/>
                </a:solidFill>
              </a:rPr>
              <a:t>; máxime cuando, pese a haber voluntad institucional, aún no se ha materializado el suministro de elementos de bioseguridad para jueces y empleados de la Rama Judicial.</a:t>
            </a:r>
            <a:endParaRPr sz="1700">
              <a:solidFill>
                <a:srgbClr val="0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0" name="Shape 440"/>
        <p:cNvGrpSpPr/>
        <p:nvPr/>
      </p:nvGrpSpPr>
      <p:grpSpPr>
        <a:xfrm>
          <a:off x="0" y="0"/>
          <a:ext cx="0" cy="0"/>
          <a:chOff x="0" y="0"/>
          <a:chExt cx="0" cy="0"/>
        </a:xfrm>
      </p:grpSpPr>
      <p:sp>
        <p:nvSpPr>
          <p:cNvPr id="441" name="Google Shape;441;p72"/>
          <p:cNvSpPr txBox="1"/>
          <p:nvPr>
            <p:ph type="title"/>
          </p:nvPr>
        </p:nvSpPr>
        <p:spPr>
          <a:xfrm>
            <a:off x="471900" y="332525"/>
            <a:ext cx="8222100" cy="117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La propuesta sobre la escrituralidad no se extiende a la dinámica del juicio oral</a:t>
            </a:r>
            <a:endParaRPr/>
          </a:p>
        </p:txBody>
      </p:sp>
      <p:sp>
        <p:nvSpPr>
          <p:cNvPr id="442" name="Google Shape;442;p72"/>
          <p:cNvSpPr txBox="1"/>
          <p:nvPr>
            <p:ph idx="1" type="body"/>
          </p:nvPr>
        </p:nvSpPr>
        <p:spPr>
          <a:xfrm>
            <a:off x="287950" y="1669700"/>
            <a:ext cx="8612400" cy="28512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1600"/>
              </a:spcAft>
              <a:buNone/>
            </a:pPr>
            <a:r>
              <a:rPr lang="es" sz="2000">
                <a:solidFill>
                  <a:srgbClr val="000000"/>
                </a:solidFill>
              </a:rPr>
              <a:t>Como una respuesta previa a quienes podrían pensar que se está afectando la estructura de la sistemática acusatoria, que tiene como uno de sus principios basilares la oralidad, se responde que la propuesta no se extiende a aquellas actuaciones judiciales en las cuales se decantará la práctica de la prueba, pues somos conscientes que, por ejemplo, a través de una dinámica escritural no es posible efectuar el examen cruzado del testigo, el mismo que requiere de la inmediación subjetiva y objetiva del Juez de Conocimiento. </a:t>
            </a:r>
            <a:endParaRPr sz="2000">
              <a:solidFill>
                <a:srgbClr val="00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6" name="Shape 446"/>
        <p:cNvGrpSpPr/>
        <p:nvPr/>
      </p:nvGrpSpPr>
      <p:grpSpPr>
        <a:xfrm>
          <a:off x="0" y="0"/>
          <a:ext cx="0" cy="0"/>
          <a:chOff x="0" y="0"/>
          <a:chExt cx="0" cy="0"/>
        </a:xfrm>
      </p:grpSpPr>
      <p:sp>
        <p:nvSpPr>
          <p:cNvPr id="447" name="Google Shape;447;p73"/>
          <p:cNvSpPr txBox="1"/>
          <p:nvPr>
            <p:ph type="title"/>
          </p:nvPr>
        </p:nvSpPr>
        <p:spPr>
          <a:xfrm>
            <a:off x="471900" y="290075"/>
            <a:ext cx="8222100" cy="121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t>
            </a:r>
            <a:r>
              <a:rPr lang="es"/>
              <a:t>La propuesta sobre la escrituralidad no se extiende a la dinámica del juicio oral</a:t>
            </a:r>
            <a:endParaRPr/>
          </a:p>
        </p:txBody>
      </p:sp>
      <p:sp>
        <p:nvSpPr>
          <p:cNvPr id="448" name="Google Shape;448;p7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lang="es" sz="1600">
                <a:solidFill>
                  <a:srgbClr val="000000"/>
                </a:solidFill>
              </a:rPr>
              <a:t>R</a:t>
            </a:r>
            <a:r>
              <a:rPr lang="es">
                <a:solidFill>
                  <a:srgbClr val="000000"/>
                </a:solidFill>
              </a:rPr>
              <a:t>ecordemos que la </a:t>
            </a:r>
            <a:r>
              <a:rPr b="1" lang="es" sz="1900">
                <a:solidFill>
                  <a:srgbClr val="980000"/>
                </a:solidFill>
              </a:rPr>
              <a:t>inmediación subjetiva</a:t>
            </a:r>
            <a:r>
              <a:rPr lang="es">
                <a:solidFill>
                  <a:srgbClr val="000000"/>
                </a:solidFill>
              </a:rPr>
              <a:t> es el contacto entre el Juez y las partes o los sujetos del proceso; en tanto que </a:t>
            </a:r>
            <a:r>
              <a:rPr b="1" lang="es" sz="2000">
                <a:solidFill>
                  <a:srgbClr val="1155CC"/>
                </a:solidFill>
              </a:rPr>
              <a:t>la objetiva,</a:t>
            </a:r>
            <a:r>
              <a:rPr lang="es">
                <a:solidFill>
                  <a:srgbClr val="000000"/>
                </a:solidFill>
              </a:rPr>
              <a:t> es el contacto del Juez con las cosas del proceso, dígase por ejemplo, la exhibición que se hace de EMP. Para estos casos, se confía en que no solo el Consejo Superior de la Judicatura, sino también los actores del Sistema, pongamos todo nuestro empeño en el aprendizaje y uso de las herramientas tecnológicas que garanticen el desarrollo del juicio oral, pues la virtualidad per se no anula el principio de inmediación.</a:t>
            </a:r>
            <a:endParaRPr>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74"/>
          <p:cNvSpPr txBox="1"/>
          <p:nvPr>
            <p:ph type="title"/>
          </p:nvPr>
        </p:nvSpPr>
        <p:spPr>
          <a:xfrm>
            <a:off x="471900" y="111825"/>
            <a:ext cx="8222100" cy="139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Algunos criterios jurisprudenciales que pueden ser útiles en el contexto de la propuesta.</a:t>
            </a:r>
            <a:endParaRPr sz="2900"/>
          </a:p>
        </p:txBody>
      </p:sp>
      <p:sp>
        <p:nvSpPr>
          <p:cNvPr id="454" name="Google Shape;454;p74"/>
          <p:cNvSpPr txBox="1"/>
          <p:nvPr>
            <p:ph idx="1" type="body"/>
          </p:nvPr>
        </p:nvSpPr>
        <p:spPr>
          <a:xfrm>
            <a:off x="178900" y="1729400"/>
            <a:ext cx="8900700" cy="32574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b="1" lang="es" sz="1600">
                <a:solidFill>
                  <a:srgbClr val="000000"/>
                </a:solidFill>
              </a:rPr>
              <a:t>Ejecutoria de las providencias.</a:t>
            </a:r>
            <a:endParaRPr b="1" sz="1600">
              <a:solidFill>
                <a:srgbClr val="000000"/>
              </a:solidFill>
            </a:endParaRPr>
          </a:p>
          <a:p>
            <a:pPr indent="0" lvl="0" marL="0" rtl="0" algn="just">
              <a:lnSpc>
                <a:spcPct val="115000"/>
              </a:lnSpc>
              <a:spcBef>
                <a:spcPts val="1200"/>
              </a:spcBef>
              <a:spcAft>
                <a:spcPts val="0"/>
              </a:spcAft>
              <a:buNone/>
            </a:pPr>
            <a:r>
              <a:rPr i="1" lang="es" sz="1500">
                <a:solidFill>
                  <a:srgbClr val="000000"/>
                </a:solidFill>
              </a:rPr>
              <a:t>En decisiones del 13 de marzo de 2008 (radicado 25547) y julio 10 de 2008 (radicado 28047), la Sala de Casación Penal expuso:</a:t>
            </a:r>
            <a:endParaRPr i="1" sz="1500">
              <a:solidFill>
                <a:srgbClr val="000000"/>
              </a:solidFill>
            </a:endParaRPr>
          </a:p>
          <a:p>
            <a:pPr indent="0" lvl="0" marL="444500" rtl="0" algn="just">
              <a:lnSpc>
                <a:spcPct val="115000"/>
              </a:lnSpc>
              <a:spcBef>
                <a:spcPts val="1200"/>
              </a:spcBef>
              <a:spcAft>
                <a:spcPts val="0"/>
              </a:spcAft>
              <a:buNone/>
            </a:pPr>
            <a:r>
              <a:rPr i="1" lang="es" sz="1500">
                <a:solidFill>
                  <a:srgbClr val="000000"/>
                </a:solidFill>
              </a:rPr>
              <a:t>"(...) De conformidad con lo señalado en el inciso 2º del artículo 187 del Código de Procedimiento Penal, </a:t>
            </a:r>
            <a:r>
              <a:rPr lang="es" sz="1500">
                <a:solidFill>
                  <a:srgbClr val="000000"/>
                </a:solidFill>
              </a:rPr>
              <a:t>(se refiere a la ley 600 de 2000, pero puede aplicar en ley 906/04)</a:t>
            </a:r>
            <a:r>
              <a:rPr i="1" lang="es" sz="1500">
                <a:solidFill>
                  <a:srgbClr val="000000"/>
                </a:solidFill>
              </a:rPr>
              <a:t> las sentencias de casación, al igual que las providencias interlocutorias de segunda instancia, la consulta y la acción de revisión, </a:t>
            </a:r>
            <a:r>
              <a:rPr b="1" i="1" lang="es" sz="1500">
                <a:solidFill>
                  <a:srgbClr val="000000"/>
                </a:solidFill>
              </a:rPr>
              <a:t>quedan ejecutoriadas el día en que sean suscritas por los funcionarios correspondientes, a menos que el fallo de casación haya sustituido la sentencia materia del recurso”.</a:t>
            </a:r>
            <a:endParaRPr b="1" i="1" sz="1500">
              <a:solidFill>
                <a:srgbClr val="000000"/>
              </a:solidFill>
            </a:endParaRPr>
          </a:p>
          <a:p>
            <a:pPr indent="0" lvl="0" marL="0" rtl="0" algn="just">
              <a:spcBef>
                <a:spcPts val="1200"/>
              </a:spcBef>
              <a:spcAft>
                <a:spcPts val="160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8" name="Shape 458"/>
        <p:cNvGrpSpPr/>
        <p:nvPr/>
      </p:nvGrpSpPr>
      <p:grpSpPr>
        <a:xfrm>
          <a:off x="0" y="0"/>
          <a:ext cx="0" cy="0"/>
          <a:chOff x="0" y="0"/>
          <a:chExt cx="0" cy="0"/>
        </a:xfrm>
      </p:grpSpPr>
      <p:sp>
        <p:nvSpPr>
          <p:cNvPr id="459" name="Google Shape;459;p75"/>
          <p:cNvSpPr txBox="1"/>
          <p:nvPr>
            <p:ph type="title"/>
          </p:nvPr>
        </p:nvSpPr>
        <p:spPr>
          <a:xfrm>
            <a:off x="471900" y="298175"/>
            <a:ext cx="8222100" cy="120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Sentencia C-641 de 2002. Notificación de las providencias ejecutoriadas</a:t>
            </a:r>
            <a:endParaRPr/>
          </a:p>
        </p:txBody>
      </p:sp>
      <p:sp>
        <p:nvSpPr>
          <p:cNvPr id="460" name="Google Shape;460;p75"/>
          <p:cNvSpPr txBox="1"/>
          <p:nvPr>
            <p:ph idx="1" type="body"/>
          </p:nvPr>
        </p:nvSpPr>
        <p:spPr>
          <a:xfrm>
            <a:off x="471900" y="1896725"/>
            <a:ext cx="8222100" cy="29337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s">
                <a:solidFill>
                  <a:srgbClr val="000000"/>
                </a:solidFill>
              </a:rPr>
              <a:t>L</a:t>
            </a:r>
            <a:r>
              <a:rPr lang="es" sz="1900">
                <a:solidFill>
                  <a:srgbClr val="000000"/>
                </a:solidFill>
              </a:rPr>
              <a:t>a Corte Constitucional en sentencia C-641 de 2002, al revisar la exequibilidad del inciso segundo del artículo 187 de la Ley 600 (citado en la diapositiva anterior), declaró la norma ajustada a la Carta, es decir, exequible, siempre y cuando se entienda que los efectos jurídicos se surten a partir de la notificación de las providencias. (El hecho de que queden ejecutoriadas una vez se suscriban, no implica que no deban notificarse para que surtan efectos jurídicos).</a:t>
            </a:r>
            <a:endParaRPr sz="1900">
              <a:solidFill>
                <a:srgbClr val="000000"/>
              </a:solidFill>
            </a:endParaRPr>
          </a:p>
          <a:p>
            <a:pPr indent="0" lvl="0" marL="0" rtl="0" algn="l">
              <a:spcBef>
                <a:spcPts val="1200"/>
              </a:spcBef>
              <a:spcAft>
                <a:spcPts val="160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76"/>
          <p:cNvSpPr txBox="1"/>
          <p:nvPr>
            <p:ph type="title"/>
          </p:nvPr>
        </p:nvSpPr>
        <p:spPr>
          <a:xfrm>
            <a:off x="471900" y="305625"/>
            <a:ext cx="8222100" cy="1379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400"/>
              <a:t>FUNDAMENTACIÓN JURÍDICA DE LAS NOTIFICACIONES JUDICIALES. </a:t>
            </a:r>
            <a:r>
              <a:rPr b="1" lang="es" sz="2400">
                <a:latin typeface="Arial"/>
                <a:ea typeface="Arial"/>
                <a:cs typeface="Arial"/>
                <a:sym typeface="Arial"/>
              </a:rPr>
              <a:t>Sentencia C-783/04</a:t>
            </a:r>
            <a:endParaRPr b="1" sz="2400">
              <a:latin typeface="Arial"/>
              <a:ea typeface="Arial"/>
              <a:cs typeface="Arial"/>
              <a:sym typeface="Arial"/>
            </a:endParaRPr>
          </a:p>
          <a:p>
            <a:pPr indent="0" lvl="0" marL="0" rtl="0" algn="l">
              <a:spcBef>
                <a:spcPts val="0"/>
              </a:spcBef>
              <a:spcAft>
                <a:spcPts val="0"/>
              </a:spcAft>
              <a:buNone/>
            </a:pPr>
            <a:r>
              <a:t/>
            </a:r>
            <a:endParaRPr sz="2800"/>
          </a:p>
        </p:txBody>
      </p:sp>
      <p:sp>
        <p:nvSpPr>
          <p:cNvPr id="466" name="Google Shape;466;p76"/>
          <p:cNvSpPr txBox="1"/>
          <p:nvPr>
            <p:ph idx="1" type="body"/>
          </p:nvPr>
        </p:nvSpPr>
        <p:spPr>
          <a:xfrm>
            <a:off x="268850" y="1721950"/>
            <a:ext cx="8425200" cy="2907300"/>
          </a:xfrm>
          <a:prstGeom prst="rect">
            <a:avLst/>
          </a:prstGeom>
        </p:spPr>
        <p:txBody>
          <a:bodyPr anchorCtr="0" anchor="t" bIns="91425" lIns="91425" spcFirstLastPara="1" rIns="91425" wrap="square" tIns="91425">
            <a:noAutofit/>
          </a:bodyPr>
          <a:lstStyle/>
          <a:p>
            <a:pPr indent="0" lvl="0" marL="0" marR="12700" rtl="0" algn="just">
              <a:spcBef>
                <a:spcPts val="0"/>
              </a:spcBef>
              <a:spcAft>
                <a:spcPts val="0"/>
              </a:spcAft>
              <a:buNone/>
            </a:pPr>
            <a:r>
              <a:rPr lang="es" sz="1900">
                <a:solidFill>
                  <a:srgbClr val="000000"/>
                </a:solidFill>
                <a:highlight>
                  <a:schemeClr val="lt1"/>
                </a:highlight>
              </a:rPr>
              <a:t>El acto de la notificación judicial es un instrumento primordial de materialización del principio de publicidad de la función jurisdiccional consagrado en el Art. 228 superior. Por efecto de dicho acto, sus destinatarios tienen la posibilidad de cumplir las decisiones que se les comunican o de impugnarlas en el caso de que estén en desacuerdo con ellas y ejercer su derecho de defensa. Por esta razón, el mismo constituye un elemento básico del debido proceso previsto en el Art. 29 de la Constitución</a:t>
            </a:r>
            <a:r>
              <a:rPr lang="es" sz="1900">
                <a:solidFill>
                  <a:srgbClr val="000000"/>
                </a:solidFill>
                <a:highlight>
                  <a:schemeClr val="lt1"/>
                </a:highlight>
                <a:latin typeface="Arial"/>
                <a:ea typeface="Arial"/>
                <a:cs typeface="Arial"/>
                <a:sym typeface="Arial"/>
              </a:rPr>
              <a:t>. </a:t>
            </a:r>
            <a:endParaRPr sz="1900">
              <a:solidFill>
                <a:srgbClr val="000000"/>
              </a:solidFill>
              <a:highlight>
                <a:schemeClr val="lt1"/>
              </a:highlight>
              <a:latin typeface="Arial"/>
              <a:ea typeface="Arial"/>
              <a:cs typeface="Arial"/>
              <a:sym typeface="Arial"/>
            </a:endParaRPr>
          </a:p>
          <a:p>
            <a:pPr indent="0" lvl="0" marL="101600" marR="114300" rtl="0" algn="just">
              <a:spcBef>
                <a:spcPts val="0"/>
              </a:spcBef>
              <a:spcAft>
                <a:spcPts val="0"/>
              </a:spcAft>
              <a:buNone/>
            </a:pPr>
            <a:r>
              <a:t/>
            </a:r>
            <a:endParaRPr>
              <a:solidFill>
                <a:srgbClr val="660000"/>
              </a:solidFill>
              <a:highlight>
                <a:schemeClr val="lt1"/>
              </a:highlight>
              <a:latin typeface="Arial"/>
              <a:ea typeface="Arial"/>
              <a:cs typeface="Arial"/>
              <a:sym typeface="Arial"/>
            </a:endParaRPr>
          </a:p>
          <a:p>
            <a:pPr indent="0" lvl="0" marL="0" rtl="0" algn="l">
              <a:spcBef>
                <a:spcPts val="0"/>
              </a:spcBef>
              <a:spcAft>
                <a:spcPts val="1600"/>
              </a:spcAft>
              <a:buNone/>
            </a:pPr>
            <a:r>
              <a:t/>
            </a:r>
            <a:endParaRPr>
              <a:highlight>
                <a:schemeClr val="lt1"/>
              </a:high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0" name="Shape 470"/>
        <p:cNvGrpSpPr/>
        <p:nvPr/>
      </p:nvGrpSpPr>
      <p:grpSpPr>
        <a:xfrm>
          <a:off x="0" y="0"/>
          <a:ext cx="0" cy="0"/>
          <a:chOff x="0" y="0"/>
          <a:chExt cx="0" cy="0"/>
        </a:xfrm>
      </p:grpSpPr>
      <p:sp>
        <p:nvSpPr>
          <p:cNvPr id="471" name="Google Shape;471;p77"/>
          <p:cNvSpPr txBox="1"/>
          <p:nvPr>
            <p:ph type="title"/>
          </p:nvPr>
        </p:nvSpPr>
        <p:spPr>
          <a:xfrm>
            <a:off x="471900" y="99050"/>
            <a:ext cx="8222100" cy="1245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200"/>
              <a:t>Notificaciones: </a:t>
            </a:r>
            <a:r>
              <a:rPr lang="es" sz="2200"/>
              <a:t>Sentencia C- 648 de junio 20/2001. MP. Marco Gerardo Monroy Cabra </a:t>
            </a:r>
            <a:endParaRPr sz="2200"/>
          </a:p>
        </p:txBody>
      </p:sp>
      <p:sp>
        <p:nvSpPr>
          <p:cNvPr id="472" name="Google Shape;472;p77"/>
          <p:cNvSpPr txBox="1"/>
          <p:nvPr>
            <p:ph idx="1" type="body"/>
          </p:nvPr>
        </p:nvSpPr>
        <p:spPr>
          <a:xfrm>
            <a:off x="193825" y="1721950"/>
            <a:ext cx="8664000" cy="36750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i="1" lang="es">
                <a:solidFill>
                  <a:srgbClr val="2D2D2D"/>
                </a:solidFill>
                <a:highlight>
                  <a:srgbClr val="FFFFFF"/>
                </a:highlight>
              </a:rPr>
              <a:t>“(...) La notificación entendida como el acto mediante el cual se pone en conocimiento de los sujetos procesales el contenido de las providencias que se produzcan dentro del proceso, tiene como finalidad garantizar los derechos de defensa y de contradicción como nociones integrantes del concepto de debido proceso a que se refiere el artículo 29 de la Constitución Política. En efecto, la notificación permite que la persona a quien concierne el contenido de una determinación la conozca, y pueda utilizar los medios jurídicos a su alcance para la defensa de sus intereses. </a:t>
            </a:r>
            <a:endParaRPr b="1" i="1">
              <a:solidFill>
                <a:srgbClr val="2D2D2D"/>
              </a:solidFill>
              <a:highlight>
                <a:srgbClr val="FFFFFF"/>
              </a:highlight>
            </a:endParaRPr>
          </a:p>
          <a:p>
            <a:pPr indent="0" lvl="0" marL="0" rtl="0" algn="just">
              <a:spcBef>
                <a:spcPts val="1600"/>
              </a:spcBef>
              <a:spcAft>
                <a:spcPts val="1600"/>
              </a:spcAft>
              <a:buNone/>
            </a:pPr>
            <a:r>
              <a:rPr i="1" lang="es">
                <a:solidFill>
                  <a:srgbClr val="2D2D2D"/>
                </a:solidFill>
                <a:highlight>
                  <a:srgbClr val="FFFFFF"/>
                </a:highlight>
              </a:rPr>
              <a:t>(...)</a:t>
            </a:r>
            <a:endParaRPr i="1">
              <a:solidFill>
                <a:srgbClr val="2D2D2D"/>
              </a:solidFill>
              <a:highlight>
                <a:srgbClr val="FFFFFF"/>
              </a:high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6" name="Shape 476"/>
        <p:cNvGrpSpPr/>
        <p:nvPr/>
      </p:nvGrpSpPr>
      <p:grpSpPr>
        <a:xfrm>
          <a:off x="0" y="0"/>
          <a:ext cx="0" cy="0"/>
          <a:chOff x="0" y="0"/>
          <a:chExt cx="0" cy="0"/>
        </a:xfrm>
      </p:grpSpPr>
      <p:sp>
        <p:nvSpPr>
          <p:cNvPr id="477" name="Google Shape;477;p78"/>
          <p:cNvSpPr txBox="1"/>
          <p:nvPr>
            <p:ph type="title"/>
          </p:nvPr>
        </p:nvSpPr>
        <p:spPr>
          <a:xfrm>
            <a:off x="471900" y="141500"/>
            <a:ext cx="8222100" cy="1365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2200"/>
          </a:p>
          <a:p>
            <a:pPr indent="0" lvl="0" marL="0" rtl="0" algn="ctr">
              <a:spcBef>
                <a:spcPts val="0"/>
              </a:spcBef>
              <a:spcAft>
                <a:spcPts val="0"/>
              </a:spcAft>
              <a:buNone/>
            </a:pPr>
            <a:r>
              <a:rPr lang="es" sz="2200"/>
              <a:t>(...) </a:t>
            </a:r>
            <a:r>
              <a:rPr lang="es" sz="2200"/>
              <a:t>Notificaciones: Sentencia C- 648 de junio 20/2001. MP. Marco Gerardo Monroy Cabra </a:t>
            </a:r>
            <a:endParaRPr sz="2200"/>
          </a:p>
          <a:p>
            <a:pPr indent="0" lvl="0" marL="0" rtl="0" algn="l">
              <a:spcBef>
                <a:spcPts val="0"/>
              </a:spcBef>
              <a:spcAft>
                <a:spcPts val="0"/>
              </a:spcAft>
              <a:buNone/>
            </a:pPr>
            <a:r>
              <a:t/>
            </a:r>
            <a:endParaRPr/>
          </a:p>
        </p:txBody>
      </p:sp>
      <p:sp>
        <p:nvSpPr>
          <p:cNvPr id="478" name="Google Shape;478;p78"/>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i="1" lang="es" sz="1600">
                <a:solidFill>
                  <a:srgbClr val="2D2D2D"/>
                </a:solidFill>
                <a:highlight>
                  <a:schemeClr val="lt1"/>
                </a:highlight>
              </a:rPr>
              <a:t>(...) </a:t>
            </a:r>
            <a:r>
              <a:rPr i="1" lang="es" sz="1600">
                <a:solidFill>
                  <a:srgbClr val="2D2D2D"/>
                </a:solidFill>
                <a:highlight>
                  <a:schemeClr val="lt1"/>
                </a:highlight>
              </a:rPr>
              <a:t>Pero más allá de este propósito básico, la notificación también determina el momento exacto en el cual la persona interesada ha conocido la providencia, y el correlativo inicio del término preclusivo dentro del cual puede llevar a cabo los actos procesales a su cargo. De esta manera, </a:t>
            </a:r>
            <a:r>
              <a:rPr b="1" i="1" lang="es" sz="1600">
                <a:solidFill>
                  <a:srgbClr val="2D2D2D"/>
                </a:solidFill>
                <a:highlight>
                  <a:schemeClr val="lt1"/>
                </a:highlight>
              </a:rPr>
              <a:t>la notificación cumple dentro de cualquier proceso judicial un doble propósito: de un lado, garantiza el debido proceso permitiendo la posibilidad de ejercer los derechos de defensa y de contradicción, y de otro, asegura los principios superiores de celeridad y eficacia de la función judicial al establecer el momento en que empiezan a correr los términos procesales.”</a:t>
            </a:r>
            <a:endParaRPr sz="1600"/>
          </a:p>
          <a:p>
            <a:pPr indent="0" lvl="0" marL="0" rtl="0" algn="l">
              <a:spcBef>
                <a:spcPts val="1600"/>
              </a:spcBef>
              <a:spcAft>
                <a:spcPts val="160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2" name="Shape 482"/>
        <p:cNvGrpSpPr/>
        <p:nvPr/>
      </p:nvGrpSpPr>
      <p:grpSpPr>
        <a:xfrm>
          <a:off x="0" y="0"/>
          <a:ext cx="0" cy="0"/>
          <a:chOff x="0" y="0"/>
          <a:chExt cx="0" cy="0"/>
        </a:xfrm>
      </p:grpSpPr>
      <p:sp>
        <p:nvSpPr>
          <p:cNvPr id="483" name="Google Shape;483;p79"/>
          <p:cNvSpPr txBox="1"/>
          <p:nvPr>
            <p:ph type="title"/>
          </p:nvPr>
        </p:nvSpPr>
        <p:spPr>
          <a:xfrm>
            <a:off x="0" y="-149075"/>
            <a:ext cx="8942400" cy="1990800"/>
          </a:xfrm>
          <a:prstGeom prst="rect">
            <a:avLst/>
          </a:prstGeom>
        </p:spPr>
        <p:txBody>
          <a:bodyPr anchorCtr="0" anchor="b" bIns="91425" lIns="91425" spcFirstLastPara="1" rIns="91425" wrap="square" tIns="126000">
            <a:noAutofit/>
          </a:bodyPr>
          <a:lstStyle/>
          <a:p>
            <a:pPr indent="0" lvl="0" marL="0" rtl="0" algn="just">
              <a:lnSpc>
                <a:spcPct val="115000"/>
              </a:lnSpc>
              <a:spcBef>
                <a:spcPts val="1200"/>
              </a:spcBef>
              <a:spcAft>
                <a:spcPts val="0"/>
              </a:spcAft>
              <a:buNone/>
            </a:pPr>
            <a:r>
              <a:rPr lang="es" sz="1200">
                <a:solidFill>
                  <a:srgbClr val="000000"/>
                </a:solidFill>
                <a:latin typeface="Arial"/>
                <a:ea typeface="Arial"/>
                <a:cs typeface="Arial"/>
                <a:sym typeface="Arial"/>
              </a:rPr>
              <a:t> </a:t>
            </a:r>
            <a:endParaRPr sz="1200">
              <a:solidFill>
                <a:srgbClr val="000000"/>
              </a:solidFill>
              <a:latin typeface="Arial"/>
              <a:ea typeface="Arial"/>
              <a:cs typeface="Arial"/>
              <a:sym typeface="Arial"/>
            </a:endParaRPr>
          </a:p>
          <a:p>
            <a:pPr indent="0" lvl="0" marL="0" rtl="0" algn="ctr">
              <a:lnSpc>
                <a:spcPct val="115000"/>
              </a:lnSpc>
              <a:spcBef>
                <a:spcPts val="1200"/>
              </a:spcBef>
              <a:spcAft>
                <a:spcPts val="0"/>
              </a:spcAft>
              <a:buNone/>
            </a:pPr>
            <a:r>
              <a:t/>
            </a:r>
            <a:endParaRPr sz="1800">
              <a:latin typeface="Arial"/>
              <a:ea typeface="Arial"/>
              <a:cs typeface="Arial"/>
              <a:sym typeface="Arial"/>
            </a:endParaRPr>
          </a:p>
          <a:p>
            <a:pPr indent="0" lvl="0" marL="0" rtl="0" algn="ctr">
              <a:spcBef>
                <a:spcPts val="0"/>
              </a:spcBef>
              <a:spcAft>
                <a:spcPts val="0"/>
              </a:spcAft>
              <a:buNone/>
            </a:pPr>
            <a:r>
              <a:rPr lang="es" sz="2400"/>
              <a:t>Las notificaciones en la ley 906 de 2004, análisis jurisprudencial. Sala de Casación Penal de la Corte Suprema de Justicia. Rad. 30606. Auto del 24/11/2008</a:t>
            </a:r>
            <a:endParaRPr sz="1800">
              <a:latin typeface="Arial"/>
              <a:ea typeface="Arial"/>
              <a:cs typeface="Arial"/>
              <a:sym typeface="Arial"/>
            </a:endParaRPr>
          </a:p>
          <a:p>
            <a:pPr indent="0" lvl="0" marL="0" rtl="0" algn="l">
              <a:spcBef>
                <a:spcPts val="0"/>
              </a:spcBef>
              <a:spcAft>
                <a:spcPts val="0"/>
              </a:spcAft>
              <a:buNone/>
            </a:pPr>
            <a:r>
              <a:t/>
            </a:r>
            <a:endParaRPr/>
          </a:p>
        </p:txBody>
      </p:sp>
      <p:sp>
        <p:nvSpPr>
          <p:cNvPr id="484" name="Google Shape;484;p79"/>
          <p:cNvSpPr txBox="1"/>
          <p:nvPr>
            <p:ph idx="1" type="body"/>
          </p:nvPr>
        </p:nvSpPr>
        <p:spPr>
          <a:xfrm>
            <a:off x="246000" y="1699600"/>
            <a:ext cx="8811000" cy="3462000"/>
          </a:xfrm>
          <a:prstGeom prst="rect">
            <a:avLst/>
          </a:prstGeom>
        </p:spPr>
        <p:txBody>
          <a:bodyPr anchorCtr="0" anchor="t" bIns="91425" lIns="91425" spcFirstLastPara="1" rIns="91425" wrap="square" tIns="91425">
            <a:noAutofit/>
          </a:bodyPr>
          <a:lstStyle/>
          <a:p>
            <a:pPr indent="0" lvl="0" marL="0" rtl="0" algn="just">
              <a:spcBef>
                <a:spcPts val="1200"/>
              </a:spcBef>
              <a:spcAft>
                <a:spcPts val="0"/>
              </a:spcAft>
              <a:buNone/>
            </a:pPr>
            <a:r>
              <a:rPr lang="es" sz="2400">
                <a:solidFill>
                  <a:srgbClr val="000000"/>
                </a:solidFill>
              </a:rPr>
              <a:t>Si bien es cierto que la notificación es por regla general, un acto de comunicación procesal a las partes intervinien</a:t>
            </a:r>
            <a:r>
              <a:rPr lang="es" sz="2400">
                <a:solidFill>
                  <a:srgbClr val="000000"/>
                </a:solidFill>
              </a:rPr>
              <a:t>tes, también lo es que existen formas alternativas excepcionales</a:t>
            </a:r>
            <a:r>
              <a:rPr lang="es" sz="2400">
                <a:solidFill>
                  <a:srgbClr val="000000"/>
                </a:solidFill>
              </a:rPr>
              <a:t> de notificar las providencias judiciales: comunicación escrita dirigida por telegrama, correo certificado, fascímil, </a:t>
            </a:r>
            <a:r>
              <a:rPr b="1" i="1" lang="es" sz="2400" u="sng">
                <a:solidFill>
                  <a:srgbClr val="A61C00"/>
                </a:solidFill>
              </a:rPr>
              <a:t>correo electrónico o cualquier medio idóneo que haya sido indicado por las partes.</a:t>
            </a:r>
            <a:r>
              <a:rPr lang="es" sz="2400">
                <a:solidFill>
                  <a:srgbClr val="000000"/>
                </a:solidFill>
              </a:rPr>
              <a:t> </a:t>
            </a:r>
            <a:endParaRPr sz="2400">
              <a:solidFill>
                <a:srgbClr val="000000"/>
              </a:solidFill>
            </a:endParaRPr>
          </a:p>
          <a:p>
            <a:pPr indent="0" lvl="0" marL="0" rtl="0" algn="l">
              <a:spcBef>
                <a:spcPts val="0"/>
              </a:spcBef>
              <a:spcAft>
                <a:spcPts val="1600"/>
              </a:spcAft>
              <a:buNone/>
            </a:pPr>
            <a:r>
              <a:t/>
            </a:r>
            <a:endParaRPr sz="28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80"/>
          <p:cNvSpPr txBox="1"/>
          <p:nvPr>
            <p:ph type="title"/>
          </p:nvPr>
        </p:nvSpPr>
        <p:spPr>
          <a:xfrm>
            <a:off x="471900" y="240550"/>
            <a:ext cx="8222100" cy="126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Suspensión del término de prescripción de la acción penal</a:t>
            </a:r>
            <a:endParaRPr/>
          </a:p>
        </p:txBody>
      </p:sp>
      <p:sp>
        <p:nvSpPr>
          <p:cNvPr id="490" name="Google Shape;490;p8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200">
                <a:solidFill>
                  <a:srgbClr val="000000"/>
                </a:solidFill>
              </a:rPr>
              <a:t>E</a:t>
            </a:r>
            <a:r>
              <a:rPr lang="es" sz="2200">
                <a:solidFill>
                  <a:srgbClr val="000000"/>
                </a:solidFill>
              </a:rPr>
              <a:t>n virtud de lo establecido en el artículo 189 de la ley 906 de 2004, el término de prescripción se suspende con el proferimiento de la sentencia de segunda instancia, por un tiempo no mayor de cinco (5) años, </a:t>
            </a:r>
            <a:r>
              <a:rPr b="1" lang="es" sz="2200">
                <a:solidFill>
                  <a:srgbClr val="CC4125"/>
                </a:solidFill>
              </a:rPr>
              <a:t>al cabo de los cuales se reanuda su conteo, por el tiempo que falta. (CSJ AP3484-2019, rad. 45058).</a:t>
            </a:r>
            <a:endParaRPr b="1" sz="2200">
              <a:solidFill>
                <a:srgbClr val="CC4125"/>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sp>
        <p:nvSpPr>
          <p:cNvPr id="495" name="Google Shape;495;p81"/>
          <p:cNvSpPr txBox="1"/>
          <p:nvPr>
            <p:ph type="title"/>
          </p:nvPr>
        </p:nvSpPr>
        <p:spPr>
          <a:xfrm>
            <a:off x="297150" y="374975"/>
            <a:ext cx="8397000" cy="62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Acotación final.</a:t>
            </a:r>
            <a:endParaRPr/>
          </a:p>
        </p:txBody>
      </p:sp>
      <p:sp>
        <p:nvSpPr>
          <p:cNvPr id="496" name="Google Shape;496;p81"/>
          <p:cNvSpPr txBox="1"/>
          <p:nvPr>
            <p:ph idx="1" type="body"/>
          </p:nvPr>
        </p:nvSpPr>
        <p:spPr>
          <a:xfrm>
            <a:off x="297150" y="1733375"/>
            <a:ext cx="8836500" cy="3381900"/>
          </a:xfrm>
          <a:prstGeom prst="rect">
            <a:avLst/>
          </a:prstGeom>
        </p:spPr>
        <p:txBody>
          <a:bodyPr anchorCtr="0" anchor="t" bIns="91425" lIns="91425" spcFirstLastPara="1" rIns="91425" wrap="square" tIns="91425">
            <a:noAutofit/>
          </a:bodyPr>
          <a:lstStyle/>
          <a:p>
            <a:pPr indent="0" lvl="0" marL="89999" marR="642683" rtl="0" algn="just">
              <a:lnSpc>
                <a:spcPct val="100000"/>
              </a:lnSpc>
              <a:spcBef>
                <a:spcPts val="0"/>
              </a:spcBef>
              <a:spcAft>
                <a:spcPts val="0"/>
              </a:spcAft>
              <a:buNone/>
            </a:pPr>
            <a:r>
              <a:rPr lang="es" sz="2400">
                <a:solidFill>
                  <a:srgbClr val="000000"/>
                </a:solidFill>
              </a:rPr>
              <a:t>Con total agrado comparto la presente información jurídica contenida en estas diapositivas, la cual puede ser utilizada libremente por todos los que tengan acceso a ella, máxime que el Acuerdo de la Sala Penal de la Corte Suprema de Justicia es un documento de acceso público. </a:t>
            </a:r>
            <a:endParaRPr b="1" sz="2500">
              <a:solidFill>
                <a:srgbClr val="000000"/>
              </a:solidFill>
            </a:endParaRPr>
          </a:p>
          <a:p>
            <a:pPr indent="0" lvl="0" marL="0" rtl="0" algn="just">
              <a:spcBef>
                <a:spcPts val="1600"/>
              </a:spcBef>
              <a:spcAft>
                <a:spcPts val="0"/>
              </a:spcAft>
              <a:buNone/>
            </a:pPr>
            <a:r>
              <a:t/>
            </a:r>
            <a:endParaRPr sz="2400">
              <a:solidFill>
                <a:srgbClr val="000000"/>
              </a:solidFill>
            </a:endParaRPr>
          </a:p>
          <a:p>
            <a:pPr indent="0" lvl="0" marL="0" rtl="0" algn="just">
              <a:spcBef>
                <a:spcPts val="1600"/>
              </a:spcBef>
              <a:spcAft>
                <a:spcPts val="1600"/>
              </a:spcAft>
              <a:buNone/>
            </a:pPr>
            <a:r>
              <a:t/>
            </a:r>
            <a:endParaRPr>
              <a:solidFill>
                <a:srgbClr val="00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Google Shape;501;p82"/>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Acotación final</a:t>
            </a:r>
            <a:endParaRPr/>
          </a:p>
        </p:txBody>
      </p:sp>
      <p:sp>
        <p:nvSpPr>
          <p:cNvPr id="502" name="Google Shape;502;p8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89999" marR="642683" rtl="0" algn="just">
              <a:lnSpc>
                <a:spcPct val="100000"/>
              </a:lnSpc>
              <a:spcBef>
                <a:spcPts val="0"/>
              </a:spcBef>
              <a:spcAft>
                <a:spcPts val="1600"/>
              </a:spcAft>
              <a:buNone/>
            </a:pPr>
            <a:r>
              <a:rPr lang="es">
                <a:solidFill>
                  <a:srgbClr val="000000"/>
                </a:solidFill>
              </a:rPr>
              <a:t>Y</a:t>
            </a:r>
            <a:r>
              <a:rPr lang="es">
                <a:solidFill>
                  <a:srgbClr val="000000"/>
                </a:solidFill>
              </a:rPr>
              <a:t> si en el interregno de las propuestas que he planteado se ha cometido alguna imprecisión, ruego su indulgencia y los invito a que hagan las respectivas correcciones con el fin de perfeccionar este material que se divulga desde la perspectiva del principio de solidaridad y sin pretensiones que vayan más allá de compartir las estrategias públicas diseñadas por la Corte Suprema de Justicia y el Consejo Superior de la Judicatura a partir de diversos acuerdos, </a:t>
            </a:r>
            <a:endParaRPr sz="23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83"/>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Acotación final</a:t>
            </a:r>
            <a:endParaRPr/>
          </a:p>
        </p:txBody>
      </p:sp>
      <p:sp>
        <p:nvSpPr>
          <p:cNvPr id="508" name="Google Shape;508;p83"/>
          <p:cNvSpPr txBox="1"/>
          <p:nvPr>
            <p:ph idx="1" type="body"/>
          </p:nvPr>
        </p:nvSpPr>
        <p:spPr>
          <a:xfrm>
            <a:off x="471900" y="1919075"/>
            <a:ext cx="8222100" cy="3040500"/>
          </a:xfrm>
          <a:prstGeom prst="rect">
            <a:avLst/>
          </a:prstGeom>
        </p:spPr>
        <p:txBody>
          <a:bodyPr anchorCtr="0" anchor="t" bIns="91425" lIns="91425" spcFirstLastPara="1" rIns="91425" wrap="square" tIns="91425">
            <a:noAutofit/>
          </a:bodyPr>
          <a:lstStyle/>
          <a:p>
            <a:pPr indent="0" lvl="0" marL="89999" marR="642683" rtl="0" algn="just">
              <a:lnSpc>
                <a:spcPct val="100000"/>
              </a:lnSpc>
              <a:spcBef>
                <a:spcPts val="0"/>
              </a:spcBef>
              <a:spcAft>
                <a:spcPts val="0"/>
              </a:spcAft>
              <a:buNone/>
            </a:pPr>
            <a:r>
              <a:rPr lang="es" sz="2000">
                <a:solidFill>
                  <a:srgbClr val="000000"/>
                </a:solidFill>
              </a:rPr>
              <a:t>En </a:t>
            </a:r>
            <a:r>
              <a:rPr lang="es" sz="2000">
                <a:solidFill>
                  <a:srgbClr val="000000"/>
                </a:solidFill>
              </a:rPr>
              <a:t>mi caso particular, me anima el deseo  de aportar ideas sencillas y ojalá útiles, en esta coyuntura mundial que a todos nos afecta y que reclama de nuestra solidaridad, desterrando esa terrible antropofagia que se traduce en ataques personales cada vez que una postura no es compartida, siendo que en un plano dialéctico podremos no estar de acuerdo, pero en un ambiente de respeto para con el </a:t>
            </a:r>
            <a:r>
              <a:rPr b="1" i="1" lang="es" sz="2000">
                <a:solidFill>
                  <a:srgbClr val="000000"/>
                </a:solidFill>
              </a:rPr>
              <a:t>alter, sin dañarlo física ni moralmente.</a:t>
            </a:r>
            <a:r>
              <a:rPr lang="es" sz="2000">
                <a:solidFill>
                  <a:srgbClr val="000000"/>
                </a:solidFill>
              </a:rPr>
              <a:t> </a:t>
            </a:r>
            <a:endParaRPr sz="2000">
              <a:solidFill>
                <a:srgbClr val="000000"/>
              </a:solidFill>
            </a:endParaRPr>
          </a:p>
          <a:p>
            <a:pPr indent="0" lvl="0" marL="89999" marR="642683" rtl="0" algn="just">
              <a:lnSpc>
                <a:spcPct val="100000"/>
              </a:lnSpc>
              <a:spcBef>
                <a:spcPts val="1600"/>
              </a:spcBef>
              <a:spcAft>
                <a:spcPts val="0"/>
              </a:spcAft>
              <a:buNone/>
            </a:pPr>
            <a:r>
              <a:rPr b="1" lang="es" sz="1100" u="sng">
                <a:solidFill>
                  <a:srgbClr val="0000FF"/>
                </a:solidFill>
                <a:latin typeface="Arial"/>
                <a:ea typeface="Arial"/>
                <a:cs typeface="Arial"/>
                <a:sym typeface="Arial"/>
                <a:hlinkClick r:id="rId3"/>
              </a:rPr>
              <a:t>http://pepsic.bvsalud.org/scielo.php?script=sci_arttext&amp;pid=S0034-96902009000300020</a:t>
            </a:r>
            <a:endParaRPr b="1" sz="2000">
              <a:solidFill>
                <a:srgbClr val="0000FF"/>
              </a:solidFill>
            </a:endParaRPr>
          </a:p>
          <a:p>
            <a:pPr indent="0" lvl="0" marL="0" rtl="0" algn="l">
              <a:spcBef>
                <a:spcPts val="1600"/>
              </a:spcBef>
              <a:spcAft>
                <a:spcPts val="1600"/>
              </a:spcAft>
              <a:buNone/>
            </a:pPr>
            <a:r>
              <a:t/>
            </a:r>
            <a:endParaRPr sz="220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sp>
        <p:nvSpPr>
          <p:cNvPr id="513" name="Google Shape;513;p8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 Acotación final</a:t>
            </a:r>
            <a:endParaRPr/>
          </a:p>
        </p:txBody>
      </p:sp>
      <p:sp>
        <p:nvSpPr>
          <p:cNvPr id="514" name="Google Shape;514;p84"/>
          <p:cNvSpPr txBox="1"/>
          <p:nvPr>
            <p:ph idx="1" type="body"/>
          </p:nvPr>
        </p:nvSpPr>
        <p:spPr>
          <a:xfrm>
            <a:off x="471900" y="1919075"/>
            <a:ext cx="8222100" cy="3104100"/>
          </a:xfrm>
          <a:prstGeom prst="rect">
            <a:avLst/>
          </a:prstGeom>
        </p:spPr>
        <p:txBody>
          <a:bodyPr anchorCtr="0" anchor="t" bIns="91425" lIns="91425" spcFirstLastPara="1" rIns="91425" wrap="square" tIns="91425">
            <a:noAutofit/>
          </a:bodyPr>
          <a:lstStyle/>
          <a:p>
            <a:pPr indent="0" lvl="0" marL="89999" marR="642683" rtl="0" algn="just">
              <a:lnSpc>
                <a:spcPct val="100000"/>
              </a:lnSpc>
              <a:spcBef>
                <a:spcPts val="0"/>
              </a:spcBef>
              <a:spcAft>
                <a:spcPts val="0"/>
              </a:spcAft>
              <a:buNone/>
            </a:pPr>
            <a:r>
              <a:rPr lang="es" sz="2000">
                <a:solidFill>
                  <a:srgbClr val="000000"/>
                </a:solidFill>
              </a:rPr>
              <a:t>Hoy más que nunca debemos unir esfuerzos y dejarnos persuadir por el amor al prójimo, a la sociedad a la cual nos debemos y  a nuestras instituciones. ¡Un abrazo fraterno!. Santa Marta, en tiempos de pandemia, pero también de fe, año 2020.</a:t>
            </a:r>
            <a:endParaRPr sz="2000">
              <a:solidFill>
                <a:srgbClr val="000000"/>
              </a:solidFill>
            </a:endParaRPr>
          </a:p>
          <a:p>
            <a:pPr indent="0" lvl="0" marL="0" marR="642683" rtl="0" algn="just">
              <a:lnSpc>
                <a:spcPct val="100000"/>
              </a:lnSpc>
              <a:spcBef>
                <a:spcPts val="1600"/>
              </a:spcBef>
              <a:spcAft>
                <a:spcPts val="0"/>
              </a:spcAft>
              <a:buNone/>
            </a:pPr>
            <a:r>
              <a:rPr lang="es" sz="2000">
                <a:solidFill>
                  <a:srgbClr val="000000"/>
                </a:solidFill>
              </a:rPr>
              <a:t> Amablemente,</a:t>
            </a:r>
            <a:endParaRPr sz="2000">
              <a:solidFill>
                <a:srgbClr val="000000"/>
              </a:solidFill>
            </a:endParaRPr>
          </a:p>
          <a:p>
            <a:pPr indent="0" lvl="0" marL="0" marR="642683" rtl="0" algn="just">
              <a:lnSpc>
                <a:spcPct val="100000"/>
              </a:lnSpc>
              <a:spcBef>
                <a:spcPts val="1600"/>
              </a:spcBef>
              <a:spcAft>
                <a:spcPts val="0"/>
              </a:spcAft>
              <a:buNone/>
            </a:pPr>
            <a:r>
              <a:rPr lang="es" sz="2000">
                <a:solidFill>
                  <a:srgbClr val="000000"/>
                </a:solidFill>
              </a:rPr>
              <a:t> David Vanegas González</a:t>
            </a:r>
            <a:endParaRPr sz="2000">
              <a:solidFill>
                <a:srgbClr val="000000"/>
              </a:solidFill>
            </a:endParaRPr>
          </a:p>
          <a:p>
            <a:pPr indent="0" lvl="0" marL="0" marR="642683" rtl="0" algn="just">
              <a:lnSpc>
                <a:spcPct val="100000"/>
              </a:lnSpc>
              <a:spcBef>
                <a:spcPts val="0"/>
              </a:spcBef>
              <a:spcAft>
                <a:spcPts val="0"/>
              </a:spcAft>
              <a:buNone/>
            </a:pPr>
            <a:r>
              <a:rPr lang="es" sz="2000">
                <a:solidFill>
                  <a:srgbClr val="000000"/>
                </a:solidFill>
              </a:rPr>
              <a:t> Juez de la República en el Tribunal de Santa Marta</a:t>
            </a:r>
            <a:r>
              <a:rPr lang="es" sz="2100">
                <a:solidFill>
                  <a:srgbClr val="000000"/>
                </a:solidFill>
              </a:rPr>
              <a:t>.</a:t>
            </a:r>
            <a:endParaRPr sz="2100">
              <a:solidFill>
                <a:srgbClr val="000000"/>
              </a:solidFill>
            </a:endParaRPr>
          </a:p>
          <a:p>
            <a:pPr indent="0" lvl="0" marL="0" marR="642683" rtl="0" algn="just">
              <a:lnSpc>
                <a:spcPct val="100000"/>
              </a:lnSpc>
              <a:spcBef>
                <a:spcPts val="0"/>
              </a:spcBef>
              <a:spcAft>
                <a:spcPts val="0"/>
              </a:spcAft>
              <a:buNone/>
            </a:pPr>
            <a:r>
              <a:t/>
            </a:r>
            <a:endParaRPr sz="2100">
              <a:solidFill>
                <a:srgbClr val="000000"/>
              </a:solidFill>
            </a:endParaRPr>
          </a:p>
          <a:p>
            <a:pPr indent="0" lvl="0" marL="0" marR="642683" rtl="0" algn="just">
              <a:lnSpc>
                <a:spcPct val="100000"/>
              </a:lnSpc>
              <a:spcBef>
                <a:spcPts val="1600"/>
              </a:spcBef>
              <a:spcAft>
                <a:spcPts val="0"/>
              </a:spcAft>
              <a:buNone/>
            </a:pPr>
            <a:r>
              <a:t/>
            </a:r>
            <a:endParaRPr sz="2100">
              <a:solidFill>
                <a:srgbClr val="000000"/>
              </a:solidFill>
            </a:endParaRPr>
          </a:p>
          <a:p>
            <a:pPr indent="0" lvl="0" marL="89999" marR="642683" rtl="0" algn="just">
              <a:lnSpc>
                <a:spcPct val="100000"/>
              </a:lnSpc>
              <a:spcBef>
                <a:spcPts val="1600"/>
              </a:spcBef>
              <a:spcAft>
                <a:spcPts val="0"/>
              </a:spcAft>
              <a:buNone/>
            </a:pPr>
            <a:r>
              <a:t/>
            </a:r>
            <a:endParaRPr sz="2100">
              <a:solidFill>
                <a:srgbClr val="000000"/>
              </a:solidFill>
            </a:endParaRPr>
          </a:p>
          <a:p>
            <a:pPr indent="0" lvl="0" marL="89999" marR="642683" rtl="0" algn="just">
              <a:lnSpc>
                <a:spcPct val="100000"/>
              </a:lnSpc>
              <a:spcBef>
                <a:spcPts val="1600"/>
              </a:spcBef>
              <a:spcAft>
                <a:spcPts val="0"/>
              </a:spcAft>
              <a:buNone/>
            </a:pPr>
            <a:r>
              <a:t/>
            </a:r>
            <a:endParaRPr sz="2100">
              <a:solidFill>
                <a:srgbClr val="000000"/>
              </a:solidFill>
            </a:endParaRPr>
          </a:p>
          <a:p>
            <a:pPr indent="0" lvl="0" marL="89999" marR="642683" rtl="0" algn="just">
              <a:lnSpc>
                <a:spcPct val="100000"/>
              </a:lnSpc>
              <a:spcBef>
                <a:spcPts val="1600"/>
              </a:spcBef>
              <a:spcAft>
                <a:spcPts val="0"/>
              </a:spcAft>
              <a:buNone/>
            </a:pPr>
            <a:r>
              <a:t/>
            </a:r>
            <a:endParaRPr sz="2100">
              <a:solidFill>
                <a:srgbClr val="000000"/>
              </a:solidFill>
            </a:endParaRPr>
          </a:p>
          <a:p>
            <a:pPr indent="0" lvl="0" marL="89999" marR="642683" rtl="0" algn="just">
              <a:lnSpc>
                <a:spcPct val="100000"/>
              </a:lnSpc>
              <a:spcBef>
                <a:spcPts val="1600"/>
              </a:spcBef>
              <a:spcAft>
                <a:spcPts val="0"/>
              </a:spcAft>
              <a:buNone/>
            </a:pPr>
            <a:r>
              <a:t/>
            </a:r>
            <a:endParaRPr sz="2100">
              <a:solidFill>
                <a:srgbClr val="000000"/>
              </a:solidFill>
            </a:endParaRPr>
          </a:p>
          <a:p>
            <a:pPr indent="0" lvl="0" marL="89999" marR="642683" rtl="0" algn="just">
              <a:lnSpc>
                <a:spcPct val="100000"/>
              </a:lnSpc>
              <a:spcBef>
                <a:spcPts val="1600"/>
              </a:spcBef>
              <a:spcAft>
                <a:spcPts val="0"/>
              </a:spcAft>
              <a:buNone/>
            </a:pPr>
            <a:r>
              <a:t/>
            </a:r>
            <a:endParaRPr sz="2100">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