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Roboto"/>
      <p:regular r:id="rId45"/>
      <p:bold r:id="rId46"/>
      <p:italic r:id="rId47"/>
      <p:boldItalic r:id="rId48"/>
    </p:embeddedFont>
    <p:embeddedFont>
      <p:font typeface="Nunito"/>
      <p:regular r:id="rId49"/>
      <p:bold r:id="rId50"/>
      <p:italic r:id="rId51"/>
      <p:boldItalic r:id="rId52"/>
    </p:embeddedFont>
    <p:embeddedFont>
      <p:font typeface="Lobster"/>
      <p:regular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Nuni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italic.fntdata"/><Relationship Id="rId50" Type="http://schemas.openxmlformats.org/officeDocument/2006/relationships/font" Target="fonts/Nunito-bold.fntdata"/><Relationship Id="rId53" Type="http://schemas.openxmlformats.org/officeDocument/2006/relationships/font" Target="fonts/Lobster-regular.fntdata"/><Relationship Id="rId52" Type="http://schemas.openxmlformats.org/officeDocument/2006/relationships/font" Target="fonts/Nuni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896bc1c7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896bc1c7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896bc1c7c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96bc1c7c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896bc1c7c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896bc1c7c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896bc1c7c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896bc1c7c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896bc1c7c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96bc1c7c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896bc1c7c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96bc1c7c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896bc1c7c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96bc1c7c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896bc1c7c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896bc1c7c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896bc1c7c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896bc1c7c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896bc1c7c8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96bc1c7c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896bc1c7c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96bc1c7c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896bc1c7c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896bc1c7c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896bc1c7c8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896bc1c7c8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896bc1c7c8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96bc1c7c8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896bc1c7c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896bc1c7c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896bc1c7c8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96bc1c7c8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896bc1c7c8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96bc1c7c8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896bc1c7c8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896bc1c7c8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896bc1c7c8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96bc1c7c8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896bc1c7c8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96bc1c7c8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96bc1c7c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96bc1c7c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896bc1c7c8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896bc1c7c8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896bc1c7c8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896bc1c7c8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896bc1c7c8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896bc1c7c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896bc1c7c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896bc1c7c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896bc1c7c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896bc1c7c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896bc1c7c8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896bc1c7c8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896bc1c7c8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896bc1c7c8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896bc1c7c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896bc1c7c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896bc1c7c8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896bc1c7c8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896bc1c7c8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896bc1c7c8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896bc1c7c8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896bc1c7c8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Google Shape;252;g896bc1c7c8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896bc1c7c8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896bc1c7c8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896bc1c7c8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896bc1c7c8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896bc1c7c8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896bc1c7c8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896bc1c7c8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896bc1c7c8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896bc1c7c8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g896bc1c7c8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896bc1c7c8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53" name="Shape 53"/>
        <p:cNvGrpSpPr/>
        <p:nvPr/>
      </p:nvGrpSpPr>
      <p:grpSpPr>
        <a:xfrm>
          <a:off x="0" y="0"/>
          <a:ext cx="0" cy="0"/>
          <a:chOff x="0" y="0"/>
          <a:chExt cx="0" cy="0"/>
        </a:xfrm>
      </p:grpSpPr>
      <p:sp>
        <p:nvSpPr>
          <p:cNvPr id="54" name="Google Shape;54;p13"/>
          <p:cNvSpPr txBox="1"/>
          <p:nvPr>
            <p:ph type="title"/>
          </p:nvPr>
        </p:nvSpPr>
        <p:spPr>
          <a:xfrm>
            <a:off x="311700" y="258175"/>
            <a:ext cx="8520600" cy="466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1300">
                <a:latin typeface="Roboto"/>
                <a:ea typeface="Roboto"/>
                <a:cs typeface="Roboto"/>
                <a:sym typeface="Roboto"/>
              </a:rPr>
              <a:t>CORREO #49 PANDEMIA COVID -19. REMITE: DAVID VANEGAS GONZÁLEZ</a:t>
            </a:r>
            <a:endParaRPr b="1" sz="1300">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b="1" lang="es" sz="1300">
                <a:latin typeface="Roboto"/>
                <a:ea typeface="Roboto"/>
                <a:cs typeface="Roboto"/>
                <a:sym typeface="Roboto"/>
              </a:rPr>
              <a:t>MAGISTRADO SALA DE DECISIÓN PENAL </a:t>
            </a:r>
            <a:endParaRPr b="1" sz="1300">
              <a:latin typeface="Roboto"/>
              <a:ea typeface="Roboto"/>
              <a:cs typeface="Roboto"/>
              <a:sym typeface="Roboto"/>
            </a:endParaRPr>
          </a:p>
          <a:p>
            <a:pPr indent="0" lvl="0" marL="0" rtl="0" algn="ctr">
              <a:spcBef>
                <a:spcPts val="0"/>
              </a:spcBef>
              <a:spcAft>
                <a:spcPts val="0"/>
              </a:spcAft>
              <a:buNone/>
            </a:pPr>
            <a:r>
              <a:rPr b="1" lang="es" sz="1300">
                <a:latin typeface="Roboto"/>
                <a:ea typeface="Roboto"/>
                <a:cs typeface="Roboto"/>
                <a:sym typeface="Roboto"/>
              </a:rPr>
              <a:t>TRIBUNAL SUPERIOR DISTRITO JUDICIAL DE SANTA MARTA</a:t>
            </a:r>
            <a:endParaRPr b="1" sz="1300">
              <a:latin typeface="Roboto"/>
              <a:ea typeface="Roboto"/>
              <a:cs typeface="Roboto"/>
              <a:sym typeface="Roboto"/>
            </a:endParaRPr>
          </a:p>
          <a:p>
            <a:pPr indent="0" lvl="0" marL="0" rtl="0" algn="just">
              <a:spcBef>
                <a:spcPts val="0"/>
              </a:spcBef>
              <a:spcAft>
                <a:spcPts val="0"/>
              </a:spcAft>
              <a:buNone/>
            </a:pPr>
            <a:r>
              <a:t/>
            </a:r>
            <a:endParaRPr b="1" sz="1800">
              <a:latin typeface="Roboto"/>
              <a:ea typeface="Roboto"/>
              <a:cs typeface="Roboto"/>
              <a:sym typeface="Roboto"/>
            </a:endParaRPr>
          </a:p>
          <a:p>
            <a:pPr indent="0" lvl="0" marL="0" rtl="0" algn="just">
              <a:spcBef>
                <a:spcPts val="0"/>
              </a:spcBef>
              <a:spcAft>
                <a:spcPts val="0"/>
              </a:spcAft>
              <a:buNone/>
            </a:pPr>
            <a:r>
              <a:rPr b="1" lang="es" sz="1600">
                <a:solidFill>
                  <a:srgbClr val="000000"/>
                </a:solidFill>
                <a:latin typeface="Roboto"/>
                <a:ea typeface="Roboto"/>
                <a:cs typeface="Roboto"/>
                <a:sym typeface="Roboto"/>
              </a:rPr>
              <a:t>Dando continuidad al propósito de compartir con la academia la información socio - jurídica relevante en el contexto del Estado de Emergencia Económica, Social y Ecológica decretado por el Gobierno Nacional debido a la pandemia de Covid - 19, en esta ocasión haremos la lectura del ACUERDO N°22 del 3 de junio de 2020, expedido por la Sala de Casación Penal de la H. Corte Suprema de Justicia, </a:t>
            </a:r>
            <a:endParaRPr b="1" sz="1600">
              <a:solidFill>
                <a:srgbClr val="000000"/>
              </a:solidFill>
              <a:latin typeface="Roboto"/>
              <a:ea typeface="Roboto"/>
              <a:cs typeface="Roboto"/>
              <a:sym typeface="Roboto"/>
            </a:endParaRPr>
          </a:p>
          <a:p>
            <a:pPr indent="0" lvl="0" marL="0" rtl="0" algn="just">
              <a:spcBef>
                <a:spcPts val="0"/>
              </a:spcBef>
              <a:spcAft>
                <a:spcPts val="0"/>
              </a:spcAft>
              <a:buNone/>
            </a:pPr>
            <a:r>
              <a:t/>
            </a:r>
            <a:endParaRPr sz="1300">
              <a:latin typeface="Roboto"/>
              <a:ea typeface="Roboto"/>
              <a:cs typeface="Roboto"/>
              <a:sym typeface="Roboto"/>
            </a:endParaRPr>
          </a:p>
          <a:p>
            <a:pPr indent="0" lvl="0" marL="0" rtl="0" algn="just">
              <a:spcBef>
                <a:spcPts val="0"/>
              </a:spcBef>
              <a:spcAft>
                <a:spcPts val="0"/>
              </a:spcAft>
              <a:buNone/>
            </a:pPr>
            <a:r>
              <a:t/>
            </a:r>
            <a:endParaRPr sz="13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Por medio del cual se implementan mecanismos de trámite</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extraordinario, transitorio y excepcional, aplicables a la acción de</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revisión en procesos regidos por la Ley 906 de 2004, a fin de impulsar</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la emisión de sentencias en asuntos prioritarios durante la vigencia de</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las medidas de aislamiento preventivo obligatorio, dispuestas por el</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Gobierno nacional en el marco de la emergencia sanitaria, decretada en</a:t>
            </a:r>
            <a:endParaRPr b="1" sz="1500">
              <a:latin typeface="Roboto"/>
              <a:ea typeface="Roboto"/>
              <a:cs typeface="Roboto"/>
              <a:sym typeface="Roboto"/>
            </a:endParaRPr>
          </a:p>
          <a:p>
            <a:pPr indent="0" lvl="0" marL="0" rtl="0" algn="ctr">
              <a:spcBef>
                <a:spcPts val="0"/>
              </a:spcBef>
              <a:spcAft>
                <a:spcPts val="0"/>
              </a:spcAft>
              <a:buNone/>
            </a:pPr>
            <a:r>
              <a:rPr b="1" lang="es" sz="1500">
                <a:latin typeface="Roboto"/>
                <a:ea typeface="Roboto"/>
                <a:cs typeface="Roboto"/>
                <a:sym typeface="Roboto"/>
              </a:rPr>
              <a:t>todo el territorio nacional por causa del COVID-19.</a:t>
            </a:r>
            <a:endParaRPr b="1" sz="1500">
              <a:latin typeface="Roboto"/>
              <a:ea typeface="Roboto"/>
              <a:cs typeface="Roboto"/>
              <a:sym typeface="Roboto"/>
            </a:endParaRPr>
          </a:p>
          <a:p>
            <a:pPr indent="0" lvl="0" marL="0" rtl="0" algn="just">
              <a:spcBef>
                <a:spcPts val="0"/>
              </a:spcBef>
              <a:spcAft>
                <a:spcPts val="0"/>
              </a:spcAft>
              <a:buNone/>
            </a:pPr>
            <a:r>
              <a:t/>
            </a:r>
            <a:endParaRPr b="1" sz="1300">
              <a:latin typeface="Roboto"/>
              <a:ea typeface="Roboto"/>
              <a:cs typeface="Roboto"/>
              <a:sym typeface="Roboto"/>
            </a:endParaRPr>
          </a:p>
          <a:p>
            <a:pPr indent="0" lvl="0" marL="0" rtl="0" algn="ctr">
              <a:spcBef>
                <a:spcPts val="0"/>
              </a:spcBef>
              <a:spcAft>
                <a:spcPts val="0"/>
              </a:spcAft>
              <a:buNone/>
            </a:pPr>
            <a:r>
              <a:t/>
            </a:r>
            <a:endParaRPr b="1" sz="1300">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b="1" sz="1300">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b="1" sz="1500">
              <a:latin typeface="Roboto"/>
              <a:ea typeface="Roboto"/>
              <a:cs typeface="Roboto"/>
              <a:sym typeface="Roboto"/>
            </a:endParaRPr>
          </a:p>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7447200" y="103375"/>
            <a:ext cx="1625599" cy="983500"/>
          </a:xfrm>
          <a:prstGeom prst="rect">
            <a:avLst/>
          </a:prstGeom>
          <a:noFill/>
          <a:ln>
            <a:noFill/>
          </a:ln>
        </p:spPr>
      </p:pic>
      <p:pic>
        <p:nvPicPr>
          <p:cNvPr id="56" name="Google Shape;56;p13"/>
          <p:cNvPicPr preferRelativeResize="0"/>
          <p:nvPr/>
        </p:nvPicPr>
        <p:blipFill>
          <a:blip r:embed="rId4">
            <a:alphaModFix/>
          </a:blip>
          <a:stretch>
            <a:fillRect/>
          </a:stretch>
        </p:blipFill>
        <p:spPr>
          <a:xfrm>
            <a:off x="104900" y="103375"/>
            <a:ext cx="1625600" cy="9103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ACUERDO N°22 del 3 de junio de 2020</a:t>
            </a:r>
            <a:endParaRPr b="1" sz="3500"/>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s">
                <a:solidFill>
                  <a:srgbClr val="000000"/>
                </a:solidFill>
                <a:latin typeface="Nunito"/>
                <a:ea typeface="Nunito"/>
                <a:cs typeface="Nunito"/>
                <a:sym typeface="Nunito"/>
              </a:rPr>
              <a:t>La Sala de Casación Penal de la Corte Suprema de Justicia, en uso de sus atribuciones legales, y</a:t>
            </a:r>
            <a:endParaRPr b="1">
              <a:solidFill>
                <a:srgbClr val="000000"/>
              </a:solidFill>
              <a:latin typeface="Nunito"/>
              <a:ea typeface="Nunito"/>
              <a:cs typeface="Nunito"/>
              <a:sym typeface="Nunito"/>
            </a:endParaRPr>
          </a:p>
          <a:p>
            <a:pPr indent="0" lvl="0" marL="0" rtl="0" algn="ctr">
              <a:spcBef>
                <a:spcPts val="1600"/>
              </a:spcBef>
              <a:spcAft>
                <a:spcPts val="0"/>
              </a:spcAft>
              <a:buNone/>
            </a:pPr>
            <a:r>
              <a:rPr b="1" lang="es">
                <a:solidFill>
                  <a:srgbClr val="000000"/>
                </a:solidFill>
                <a:latin typeface="Nunito"/>
                <a:ea typeface="Nunito"/>
                <a:cs typeface="Nunito"/>
                <a:sym typeface="Nunito"/>
              </a:rPr>
              <a:t>CONSIDERANDO:</a:t>
            </a:r>
            <a:endParaRPr b="1">
              <a:solidFill>
                <a:srgbClr val="000000"/>
              </a:solidFill>
              <a:latin typeface="Nunito"/>
              <a:ea typeface="Nunito"/>
              <a:cs typeface="Nunito"/>
              <a:sym typeface="Nunito"/>
            </a:endParaRPr>
          </a:p>
          <a:p>
            <a:pPr indent="0" lvl="0" marL="0" rtl="0" algn="just">
              <a:spcBef>
                <a:spcPts val="1600"/>
              </a:spcBef>
              <a:spcAft>
                <a:spcPts val="0"/>
              </a:spcAft>
              <a:buClr>
                <a:schemeClr val="dk1"/>
              </a:buClr>
              <a:buSzPts val="1100"/>
              <a:buFont typeface="Arial"/>
              <a:buNone/>
            </a:pPr>
            <a:r>
              <a:rPr b="1" lang="es">
                <a:solidFill>
                  <a:srgbClr val="000000"/>
                </a:solidFill>
                <a:latin typeface="Nunito"/>
                <a:ea typeface="Nunito"/>
                <a:cs typeface="Nunito"/>
                <a:sym typeface="Nunito"/>
              </a:rPr>
              <a:t>1º. Que la pandemia causada por el Covid-19, catalogada por la Organización Mundial de la Salud como emergencia en salud pública de trascendencia internacional, condujo a la declaración en el territorio nacional del aislamiento preventivo obligatorio a partir del 25 de marzo de 2020, generando varios efectos inmediatos, entre otros, el trabajo no presencial, en casa, remoto o a distancia.</a:t>
            </a:r>
            <a:endParaRPr b="1">
              <a:solidFill>
                <a:srgbClr val="000000"/>
              </a:solidFill>
              <a:latin typeface="Nunito"/>
              <a:ea typeface="Nunito"/>
              <a:cs typeface="Nunito"/>
              <a:sym typeface="Nunito"/>
            </a:endParaRPr>
          </a:p>
          <a:p>
            <a:pPr indent="0" lvl="0" marL="0" rtl="0" algn="l">
              <a:spcBef>
                <a:spcPts val="1600"/>
              </a:spcBef>
              <a:spcAft>
                <a:spcPts val="1600"/>
              </a:spcAft>
              <a:buNone/>
            </a:pPr>
            <a:r>
              <a:t/>
            </a:r>
            <a:endParaRPr>
              <a:latin typeface="Nunito"/>
              <a:ea typeface="Nunito"/>
              <a:cs typeface="Nunito"/>
              <a:sym typeface="Nunito"/>
            </a:endParaRPr>
          </a:p>
        </p:txBody>
      </p:sp>
      <p:pic>
        <p:nvPicPr>
          <p:cNvPr id="63" name="Google Shape;63;p14"/>
          <p:cNvPicPr preferRelativeResize="0"/>
          <p:nvPr/>
        </p:nvPicPr>
        <p:blipFill>
          <a:blip r:embed="rId3">
            <a:alphaModFix/>
          </a:blip>
          <a:stretch>
            <a:fillRect/>
          </a:stretch>
        </p:blipFill>
        <p:spPr>
          <a:xfrm>
            <a:off x="7397400" y="251725"/>
            <a:ext cx="1489100" cy="766000"/>
          </a:xfrm>
          <a:prstGeom prst="rect">
            <a:avLst/>
          </a:prstGeom>
          <a:noFill/>
          <a:ln>
            <a:noFill/>
          </a:ln>
        </p:spPr>
      </p:pic>
      <p:pic>
        <p:nvPicPr>
          <p:cNvPr id="64" name="Google Shape;64;p14"/>
          <p:cNvPicPr preferRelativeResize="0"/>
          <p:nvPr/>
        </p:nvPicPr>
        <p:blipFill>
          <a:blip r:embed="rId4">
            <a:alphaModFix/>
          </a:blip>
          <a:stretch>
            <a:fillRect/>
          </a:stretch>
        </p:blipFill>
        <p:spPr>
          <a:xfrm>
            <a:off x="77175" y="143350"/>
            <a:ext cx="1693975" cy="766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FC5E8"/>
        </a:solidFill>
      </p:bgPr>
    </p:bg>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a:t>
            </a:r>
            <a:r>
              <a:rPr b="1" lang="es" sz="2400">
                <a:latin typeface="Roboto"/>
                <a:ea typeface="Roboto"/>
                <a:cs typeface="Roboto"/>
                <a:sym typeface="Roboto"/>
              </a:rPr>
              <a:t> N°22 del 3 de junio de 2020</a:t>
            </a:r>
            <a:endParaRPr b="1" sz="3500"/>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es" sz="2200">
                <a:solidFill>
                  <a:schemeClr val="dk1"/>
                </a:solidFill>
                <a:latin typeface="Nunito"/>
                <a:ea typeface="Nunito"/>
                <a:cs typeface="Nunito"/>
                <a:sym typeface="Nunito"/>
              </a:rPr>
              <a:t>2°. Que mediante decretos, resoluciones, circulares y demás instrumentos normativos, las distintas autoridades del orden nacional, regional y local han conminado a la ciudadanía a adoptar medidas de autocuidado personal y de autocuidado colectivo, en los cuales se destaca que las empresas, entidades y demás espacios laborales deben tomar las necesarias para el trabajo no presencial, en casa, remoto o a distancia de sus colaboradores empleados y a organizar la virtualización de las actividades en lo que fuere posible.</a:t>
            </a:r>
            <a:endParaRPr b="1" sz="2200">
              <a:solidFill>
                <a:schemeClr val="dk1"/>
              </a:solidFill>
              <a:latin typeface="Nunito"/>
              <a:ea typeface="Nunito"/>
              <a:cs typeface="Nunito"/>
              <a:sym typeface="Nunito"/>
            </a:endParaRPr>
          </a:p>
          <a:p>
            <a:pPr indent="0" lvl="0" marL="0" rtl="0" algn="just">
              <a:lnSpc>
                <a:spcPct val="100000"/>
              </a:lnSpc>
              <a:spcBef>
                <a:spcPts val="0"/>
              </a:spcBef>
              <a:spcAft>
                <a:spcPts val="0"/>
              </a:spcAft>
              <a:buClr>
                <a:schemeClr val="dk1"/>
              </a:buClr>
              <a:buSzPts val="1100"/>
              <a:buFont typeface="Arial"/>
              <a:buNone/>
            </a:pPr>
            <a:r>
              <a:t/>
            </a:r>
            <a:endParaRPr sz="17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D2E9"/>
        </a:solidFill>
      </p:bgPr>
    </p:bg>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76" name="Google Shape;76;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1700">
                <a:solidFill>
                  <a:schemeClr val="dk1"/>
                </a:solidFill>
                <a:latin typeface="Nunito"/>
                <a:ea typeface="Nunito"/>
                <a:cs typeface="Nunito"/>
                <a:sym typeface="Nunito"/>
              </a:rPr>
              <a:t> </a:t>
            </a:r>
            <a:r>
              <a:rPr b="1" lang="es" sz="1900">
                <a:solidFill>
                  <a:schemeClr val="dk1"/>
                </a:solidFill>
                <a:latin typeface="Nunito"/>
                <a:ea typeface="Nunito"/>
                <a:cs typeface="Nunito"/>
                <a:sym typeface="Nunito"/>
              </a:rPr>
              <a:t>3°. Que, a fin de proteger la salud tanto de los usuarios del servicio de administración de justicia como de los servidores judiciales, en el marco del aislamiento preventivo obligatorio de todas las personas habitantes en Colombia</a:t>
            </a:r>
            <a:r>
              <a:rPr b="1" lang="es" sz="1950">
                <a:solidFill>
                  <a:schemeClr val="dk1"/>
                </a:solidFill>
                <a:latin typeface="Nunito"/>
                <a:ea typeface="Nunito"/>
                <a:cs typeface="Nunito"/>
                <a:sym typeface="Nunito"/>
              </a:rPr>
              <a:t>, </a:t>
            </a:r>
            <a:r>
              <a:rPr b="1" lang="es" sz="1900">
                <a:solidFill>
                  <a:schemeClr val="dk1"/>
                </a:solidFill>
                <a:latin typeface="Nunito"/>
                <a:ea typeface="Nunito"/>
                <a:cs typeface="Nunito"/>
                <a:sym typeface="Nunito"/>
              </a:rPr>
              <a:t>el Consejo Superior de la Judicatura, atendiendo motivos de salubridad pública y fuerza mayor, adoptó -</a:t>
            </a:r>
            <a:r>
              <a:rPr b="1" lang="es" sz="1750">
                <a:solidFill>
                  <a:schemeClr val="dk1"/>
                </a:solidFill>
                <a:latin typeface="Nunito"/>
                <a:ea typeface="Nunito"/>
                <a:cs typeface="Nunito"/>
                <a:sym typeface="Nunito"/>
              </a:rPr>
              <a:t>y mantiene hasta hoy vigente</a:t>
            </a:r>
            <a:r>
              <a:rPr b="1" lang="es" sz="1900">
                <a:solidFill>
                  <a:schemeClr val="dk1"/>
                </a:solidFill>
                <a:latin typeface="Nunito"/>
                <a:ea typeface="Nunito"/>
                <a:cs typeface="Nunito"/>
                <a:sym typeface="Nunito"/>
              </a:rPr>
              <a:t>- la determinación de que los funcionarios y empleados judiciales trabajarán desde sus casas, debiendo definir el titular de cada despacho, con su equipo de trabajo, las actividades que cumplirían durante la medida y el control de su cumplimiento.</a:t>
            </a:r>
            <a:endParaRPr b="1" sz="2400">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3100">
                <a:solidFill>
                  <a:srgbClr val="000000"/>
                </a:solidFill>
                <a:latin typeface="Nunito"/>
                <a:ea typeface="Nunito"/>
                <a:cs typeface="Nunito"/>
                <a:sym typeface="Nunito"/>
              </a:rPr>
              <a:t>(...) 3. </a:t>
            </a:r>
            <a:r>
              <a:rPr b="1" lang="es" sz="3100">
                <a:solidFill>
                  <a:srgbClr val="000000"/>
                </a:solidFill>
                <a:latin typeface="Nunito"/>
                <a:ea typeface="Nunito"/>
                <a:cs typeface="Nunito"/>
                <a:sym typeface="Nunito"/>
              </a:rPr>
              <a:t>Tratándose de las Altas Cortes, estableció que sus magistrados podrán hacer reuniones de trabajo y sesiones virtuales, estableciendo cada corporación las reglas para su desarrollo.</a:t>
            </a:r>
            <a:endParaRPr b="1" sz="3100">
              <a:solidFill>
                <a:srgbClr val="000000"/>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1200"/>
              </a:spcBef>
              <a:spcAft>
                <a:spcPts val="0"/>
              </a:spcAft>
              <a:buClr>
                <a:schemeClr val="dk1"/>
              </a:buClr>
              <a:buSzPts val="1100"/>
              <a:buFont typeface="Arial"/>
              <a:buNone/>
            </a:pPr>
            <a:r>
              <a:rPr b="1" lang="es" sz="1500">
                <a:solidFill>
                  <a:schemeClr val="dk1"/>
                </a:solidFill>
                <a:latin typeface="Nunito"/>
                <a:ea typeface="Nunito"/>
                <a:cs typeface="Nunito"/>
                <a:sym typeface="Nunito"/>
              </a:rPr>
              <a:t>4°. Que, para el cumplimiento de lo anterior, atendiendo la decisión del Gobierno Nacional de extender el aislamiento preventivo obligatorio hasta el 1 de julio de 2020 y la Emergencia Sanitaria hasta el 31 de agosto del presente año, en consideración del llamado del señor Presidente de la República a procurar el trabajo en casa y siguiendo lo previsto mediante el Acuerdo PCSJA20-11556 del 22 de mayo de 2020 del Consejo Superior de la Judicatura, la Sala Plena de la Corte Suprema, en sesión virtual del 21 de mayo, adoptó medidas para el total restablecimiento de las funciones judiciales de la Corporación, a partir del 8 de junio de 2020, entre ellas: “</a:t>
            </a:r>
            <a:r>
              <a:rPr b="1" i="1" lang="es" sz="1500">
                <a:solidFill>
                  <a:schemeClr val="dk1"/>
                </a:solidFill>
                <a:latin typeface="Nunito"/>
                <a:ea typeface="Nunito"/>
                <a:cs typeface="Nunito"/>
                <a:sym typeface="Nunito"/>
              </a:rPr>
              <a:t>Mantener vigente hasta nueva orden la autorización de trabajo en casa, dispuesta mediante la Circular N° 001-2020 del 16 de marzo pasado, para los funcionarios y empleados que puedan desempeñar las funciones desde sus residencias con el uso de herramientas tecnológicas, como las vienen cumpliendo a la fecha</a:t>
            </a:r>
            <a:r>
              <a:rPr b="1" lang="es" sz="1500">
                <a:solidFill>
                  <a:schemeClr val="dk1"/>
                </a:solidFill>
                <a:latin typeface="Nunito"/>
                <a:ea typeface="Nunito"/>
                <a:cs typeface="Nunito"/>
                <a:sym typeface="Nunito"/>
              </a:rPr>
              <a:t>”.</a:t>
            </a:r>
            <a:endParaRPr b="1" sz="1500">
              <a:solidFill>
                <a:schemeClr val="dk1"/>
              </a:solidFill>
              <a:latin typeface="Nunito"/>
              <a:ea typeface="Nunito"/>
              <a:cs typeface="Nunito"/>
              <a:sym typeface="Nunito"/>
            </a:endParaRPr>
          </a:p>
          <a:p>
            <a:pPr indent="0" lvl="0" marL="0" rtl="0" algn="l">
              <a:spcBef>
                <a:spcPts val="120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EAD3"/>
        </a:solidFill>
      </p:bgPr>
    </p:bg>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1700">
                <a:solidFill>
                  <a:schemeClr val="dk1"/>
                </a:solidFill>
                <a:latin typeface="Nunito"/>
                <a:ea typeface="Nunito"/>
                <a:cs typeface="Nunito"/>
                <a:sym typeface="Nunito"/>
              </a:rPr>
              <a:t>5°. Que, en ese contexto, la Sala de Casación Penal ha dispuesto que el trabajo en las residencias de los servidores judiciales bajo el esquema de trabajo no presencial, en casa, remoto o a distancia, se adelantará como regla general. Paulatina y progresivamente, en concordancia con las disposiciones gubernativas pertinentes, se complementará conjuntamente con el que, de manera presencial escalonada, organizada y bajo la aplicación de protocolos de bioseguridad, se cumplirá en las instalaciones y oficinas de la Sala, en atención a criterios de necesidad, distribución y seguimiento de tareas, para lo cual contará con los requerimientos tecnológicos necesarios y disponibles, entre ellos, el uso de herramientas de Office 365, licenciadas para la Rama Judicial, cuya aplicación se produce por medio del correo institucional.</a:t>
            </a:r>
            <a:endParaRPr sz="220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4CCCC"/>
        </a:solidFill>
      </p:bgPr>
    </p:bg>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00" name="Google Shape;100;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1200"/>
              </a:spcBef>
              <a:spcAft>
                <a:spcPts val="1200"/>
              </a:spcAft>
              <a:buNone/>
            </a:pPr>
            <a:r>
              <a:rPr b="1" lang="es" sz="1900">
                <a:solidFill>
                  <a:schemeClr val="dk1"/>
                </a:solidFill>
                <a:latin typeface="Nunito"/>
                <a:ea typeface="Nunito"/>
                <a:cs typeface="Nunito"/>
                <a:sym typeface="Nunito"/>
              </a:rPr>
              <a:t> </a:t>
            </a:r>
            <a:r>
              <a:rPr b="1" lang="es" sz="2100">
                <a:solidFill>
                  <a:schemeClr val="dk1"/>
                </a:solidFill>
                <a:latin typeface="Nunito"/>
                <a:ea typeface="Nunito"/>
                <a:cs typeface="Nunito"/>
                <a:sym typeface="Nunito"/>
              </a:rPr>
              <a:t>6º. Que la Sala Plena de la Corte Suprema de Justicia, mediante los Acuerdos 1429 del 26 de marzo y 1444 del 27 de abril del presente año, dispuso que cada sala especializada implementará los mecanismos tendientes a garantizar el cumplimiento de la función judicial en los asuntos de su competencia -</a:t>
            </a:r>
            <a:r>
              <a:rPr b="1" lang="es" sz="1950">
                <a:solidFill>
                  <a:schemeClr val="dk1"/>
                </a:solidFill>
                <a:latin typeface="Nunito"/>
                <a:ea typeface="Nunito"/>
                <a:cs typeface="Nunito"/>
                <a:sym typeface="Nunito"/>
              </a:rPr>
              <a:t>incluida la ampliación de excepciones a la suspensión de términos judiciales decretada por el Consejo Superior de la Judicatura</a:t>
            </a:r>
            <a:r>
              <a:rPr b="1" lang="es" sz="2100">
                <a:solidFill>
                  <a:schemeClr val="dk1"/>
                </a:solidFill>
                <a:latin typeface="Nunito"/>
                <a:ea typeface="Nunito"/>
                <a:cs typeface="Nunito"/>
                <a:sym typeface="Nunito"/>
              </a:rPr>
              <a:t>-, utilizando para ello los medios telemáticos y electrónicos disponibles.</a:t>
            </a:r>
            <a:endParaRPr sz="2600">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2CC"/>
        </a:solidFill>
      </p:bgPr>
    </p:bg>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06" name="Google Shape;106;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1900">
                <a:solidFill>
                  <a:schemeClr val="dk1"/>
                </a:solidFill>
                <a:latin typeface="Nunito"/>
                <a:ea typeface="Nunito"/>
                <a:cs typeface="Nunito"/>
                <a:sym typeface="Nunito"/>
              </a:rPr>
              <a:t>7°. Que, en vista de la prolongación de las medidas de aislamiento obligatorio y la apertura paulatina de canales y herramientas informáticas institucionales que permitan expandir gradualmente el margen de acción de la Corte Suprema de Justicia, la Sala de Casación Penal, en sesión virtual del 22 de abril de 2020, determinó que, en lo sucesivo, continuará tramitando </a:t>
            </a:r>
            <a:r>
              <a:rPr b="1" i="1" lang="es" sz="1900">
                <a:solidFill>
                  <a:schemeClr val="dk1"/>
                </a:solidFill>
                <a:latin typeface="Nunito"/>
                <a:ea typeface="Nunito"/>
                <a:cs typeface="Nunito"/>
                <a:sym typeface="Nunito"/>
              </a:rPr>
              <a:t>la totalidad </a:t>
            </a:r>
            <a:r>
              <a:rPr b="1" lang="es" sz="1900">
                <a:solidFill>
                  <a:schemeClr val="dk1"/>
                </a:solidFill>
                <a:latin typeface="Nunito"/>
                <a:ea typeface="Nunito"/>
                <a:cs typeface="Nunito"/>
                <a:sym typeface="Nunito"/>
              </a:rPr>
              <a:t>de los asuntos de su competencia, bajo el entendido que no es dable suspender los términos de prescripción de la acción penal ni interrumpir la resolución de los casos asignados a la Corte, por concernir todos al derecho fundamental de la libertad personal.</a:t>
            </a:r>
            <a:endParaRPr b="1" sz="2400">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EAD3"/>
        </a:solidFill>
      </p:bgPr>
    </p:bg>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12" name="Google Shape;112;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700">
                <a:solidFill>
                  <a:srgbClr val="000000"/>
                </a:solidFill>
                <a:latin typeface="Nunito"/>
                <a:ea typeface="Nunito"/>
                <a:cs typeface="Nunito"/>
                <a:sym typeface="Nunito"/>
              </a:rPr>
              <a:t>8°. Que la Sala de Casación Penal ha venido sesionando virtualmente, a fin de atender y resolver los asuntos de su competencia, cuyo impulso, trámite, resolución, comunicación y notificación puede efectuarse mediante tránsito documental por correo electrónico.</a:t>
            </a:r>
            <a:endParaRPr b="1" sz="2700">
              <a:solidFill>
                <a:srgbClr val="000000"/>
              </a:solidFill>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285200"/>
            <a:ext cx="8520600" cy="59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18" name="Google Shape;118;p23"/>
          <p:cNvSpPr txBox="1"/>
          <p:nvPr>
            <p:ph idx="1" type="body"/>
          </p:nvPr>
        </p:nvSpPr>
        <p:spPr>
          <a:xfrm>
            <a:off x="311700" y="1152200"/>
            <a:ext cx="8520600" cy="3416700"/>
          </a:xfrm>
          <a:prstGeom prst="rect">
            <a:avLst/>
          </a:prstGeom>
        </p:spPr>
        <p:txBody>
          <a:bodyPr anchorCtr="0" anchor="t" bIns="91425" lIns="91425" spcFirstLastPara="1" rIns="91425" wrap="square" tIns="91425">
            <a:noAutofit/>
          </a:bodyPr>
          <a:lstStyle/>
          <a:p>
            <a:pPr indent="0" lvl="0" marL="0" rtl="0" algn="just">
              <a:spcBef>
                <a:spcPts val="1200"/>
              </a:spcBef>
              <a:spcAft>
                <a:spcPts val="1200"/>
              </a:spcAft>
              <a:buNone/>
            </a:pPr>
            <a:r>
              <a:rPr b="1" lang="es" sz="1500">
                <a:solidFill>
                  <a:schemeClr val="dk1"/>
                </a:solidFill>
                <a:latin typeface="Nunito"/>
                <a:ea typeface="Nunito"/>
                <a:cs typeface="Nunito"/>
                <a:sym typeface="Nunito"/>
              </a:rPr>
              <a:t> </a:t>
            </a:r>
            <a:r>
              <a:rPr b="1" lang="es" sz="1700">
                <a:solidFill>
                  <a:schemeClr val="dk1"/>
                </a:solidFill>
                <a:latin typeface="Nunito"/>
                <a:ea typeface="Nunito"/>
                <a:cs typeface="Nunito"/>
                <a:sym typeface="Nunito"/>
              </a:rPr>
              <a:t>9°. Que, hasta la fecha, las herramientas informáticas y telemáticas con las que </a:t>
            </a:r>
            <a:r>
              <a:rPr b="1" i="1" lang="es" sz="1700">
                <a:solidFill>
                  <a:schemeClr val="dk1"/>
                </a:solidFill>
                <a:latin typeface="Nunito"/>
                <a:ea typeface="Nunito"/>
                <a:cs typeface="Nunito"/>
                <a:sym typeface="Nunito"/>
              </a:rPr>
              <a:t>internamente </a:t>
            </a:r>
            <a:r>
              <a:rPr b="1" lang="es" sz="1700">
                <a:solidFill>
                  <a:schemeClr val="dk1"/>
                </a:solidFill>
                <a:latin typeface="Nunito"/>
                <a:ea typeface="Nunito"/>
                <a:cs typeface="Nunito"/>
                <a:sym typeface="Nunito"/>
              </a:rPr>
              <a:t>cuenta la Sala de Casación Penal son adecuadas para permitir que sus magistrados sesionen y deliberen de manera virtual. Sin embargo, aún no se cuenta con una infraestructura idónea ni suficiente para realizar </a:t>
            </a:r>
            <a:r>
              <a:rPr b="1" i="1" lang="es" sz="1700">
                <a:solidFill>
                  <a:schemeClr val="dk1"/>
                </a:solidFill>
                <a:latin typeface="Nunito"/>
                <a:ea typeface="Nunito"/>
                <a:cs typeface="Nunito"/>
                <a:sym typeface="Nunito"/>
              </a:rPr>
              <a:t>audiencias </a:t>
            </a:r>
            <a:r>
              <a:rPr b="1" lang="es" sz="1700">
                <a:solidFill>
                  <a:schemeClr val="dk1"/>
                </a:solidFill>
                <a:latin typeface="Nunito"/>
                <a:ea typeface="Nunito"/>
                <a:cs typeface="Nunito"/>
                <a:sym typeface="Nunito"/>
              </a:rPr>
              <a:t>en las que puedan intervenir actores </a:t>
            </a:r>
            <a:r>
              <a:rPr b="1" i="1" lang="es" sz="1700">
                <a:solidFill>
                  <a:schemeClr val="dk1"/>
                </a:solidFill>
                <a:latin typeface="Nunito"/>
                <a:ea typeface="Nunito"/>
                <a:cs typeface="Nunito"/>
                <a:sym typeface="Nunito"/>
              </a:rPr>
              <a:t>externos </a:t>
            </a:r>
            <a:r>
              <a:rPr b="1" lang="es" sz="1700">
                <a:solidFill>
                  <a:schemeClr val="dk1"/>
                </a:solidFill>
                <a:latin typeface="Nunito"/>
                <a:ea typeface="Nunito"/>
                <a:cs typeface="Nunito"/>
                <a:sym typeface="Nunito"/>
              </a:rPr>
              <a:t>a la Corporación. La ausencia de una plataforma institucional que garantice el acceso en tiempo real a audiencias virtuales a todos los sujetos procesales </a:t>
            </a:r>
            <a:r>
              <a:rPr b="1" lang="es" sz="1550">
                <a:solidFill>
                  <a:schemeClr val="dk1"/>
                </a:solidFill>
                <a:latin typeface="Nunito"/>
                <a:ea typeface="Nunito"/>
                <a:cs typeface="Nunito"/>
                <a:sym typeface="Nunito"/>
              </a:rPr>
              <a:t>(fiscales, defensores, procuradores, representantes de víctimas y procesados) </a:t>
            </a:r>
            <a:r>
              <a:rPr b="1" lang="es" sz="1700">
                <a:solidFill>
                  <a:schemeClr val="dk1"/>
                </a:solidFill>
                <a:latin typeface="Nunito"/>
                <a:ea typeface="Nunito"/>
                <a:cs typeface="Nunito"/>
                <a:sym typeface="Nunito"/>
              </a:rPr>
              <a:t>impide el adelantamiento de esas diligencias en condiciones de eficacia, agilidad, celeridad, fidelidad de transmisión y registro, facilidad de acceso, entre otras</a:t>
            </a:r>
            <a:r>
              <a:rPr b="1" lang="es" sz="1300">
                <a:solidFill>
                  <a:schemeClr val="dk1"/>
                </a:solidFill>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6B8AF"/>
        </a:solidFill>
      </p:bgPr>
    </p:bg>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380050"/>
            <a:ext cx="85206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24" name="Google Shape;124;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600">
                <a:solidFill>
                  <a:srgbClr val="000000"/>
                </a:solidFill>
                <a:latin typeface="Nunito"/>
                <a:ea typeface="Nunito"/>
                <a:cs typeface="Nunito"/>
                <a:sym typeface="Nunito"/>
              </a:rPr>
              <a:t>(...) 9. </a:t>
            </a:r>
            <a:r>
              <a:rPr b="1" lang="es" sz="2600">
                <a:solidFill>
                  <a:srgbClr val="000000"/>
                </a:solidFill>
                <a:latin typeface="Nunito"/>
                <a:ea typeface="Nunito"/>
                <a:cs typeface="Nunito"/>
                <a:sym typeface="Nunito"/>
              </a:rPr>
              <a:t>En punto de conectividad, la judicatura no puede garantizar que actualmente todos los intervinientes cuenten con condiciones apropiadas para la realización de audiencias virtuales, especialmente, en relación con personas privadas de la libertad, en momentos de crisis carcelaria, agravada por la propagación del COVID-19.</a:t>
            </a:r>
            <a:endParaRPr b="1" sz="2600">
              <a:solidFill>
                <a:srgbClr val="000000"/>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6DB"/>
            </a:gs>
            <a:gs pos="100000">
              <a:srgbClr val="FAD25C"/>
            </a:gs>
          </a:gsLst>
          <a:lin ang="5400012" scaled="0"/>
        </a:gradFill>
      </p:bgPr>
    </p:bg>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30" name="Google Shape;130;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1200"/>
              </a:spcBef>
              <a:spcAft>
                <a:spcPts val="1200"/>
              </a:spcAft>
              <a:buNone/>
            </a:pPr>
            <a:r>
              <a:rPr b="1" lang="es" sz="1100">
                <a:solidFill>
                  <a:schemeClr val="dk1"/>
                </a:solidFill>
              </a:rPr>
              <a:t> </a:t>
            </a:r>
            <a:r>
              <a:rPr b="1" lang="es">
                <a:solidFill>
                  <a:schemeClr val="dk1"/>
                </a:solidFill>
                <a:latin typeface="Nunito"/>
                <a:ea typeface="Nunito"/>
                <a:cs typeface="Nunito"/>
                <a:sym typeface="Nunito"/>
              </a:rPr>
              <a:t>10°. Que, en el marco de la emergencia sanitaria, económica, social y ecológica por razón del COVID-19, la primacía de la libertad personal ha de entenderse como principio rector de la actividad jurisdiccional penal. En consecuencia, transitoria y excepcionalmente, mientras subsistan las circunstancias extraordinarias que perjudiquen el normal funcionamiento de la Corte, ha de </a:t>
            </a:r>
            <a:r>
              <a:rPr b="1" i="1" lang="es">
                <a:solidFill>
                  <a:schemeClr val="dk1"/>
                </a:solidFill>
                <a:latin typeface="Nunito"/>
                <a:ea typeface="Nunito"/>
                <a:cs typeface="Nunito"/>
                <a:sym typeface="Nunito"/>
              </a:rPr>
              <a:t>priorizarse </a:t>
            </a:r>
            <a:r>
              <a:rPr b="1" lang="es">
                <a:solidFill>
                  <a:schemeClr val="dk1"/>
                </a:solidFill>
                <a:latin typeface="Nunito"/>
                <a:ea typeface="Nunito"/>
                <a:cs typeface="Nunito"/>
                <a:sym typeface="Nunito"/>
              </a:rPr>
              <a:t>el impulso y trámite de asuntos cuya resolución pueda conducir al restablecimiento de la libertad personal, removiendo los obstáculos operativos y meramente formales que, en las actuales condiciones, impiden la adopción de decisiones concernientes a dicho derecho fundamental.</a:t>
            </a:r>
            <a:endParaRPr sz="2300">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4E5F5"/>
            </a:gs>
            <a:gs pos="100000">
              <a:srgbClr val="70A4D5"/>
            </a:gs>
          </a:gsLst>
          <a:path path="circle">
            <a:fillToRect b="50%" l="50%" r="50%" t="50%"/>
          </a:path>
          <a:tileRect/>
        </a:gradFill>
      </p:bgPr>
    </p:bg>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36" name="Google Shape;136;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100">
                <a:solidFill>
                  <a:schemeClr val="dk1"/>
                </a:solidFill>
                <a:latin typeface="Nunito"/>
                <a:ea typeface="Nunito"/>
                <a:cs typeface="Nunito"/>
                <a:sym typeface="Nunito"/>
              </a:rPr>
              <a:t>11. Que, en virtud del bien supremo de la libertad, ha de privilegiarse el impulso de asuntos cuya pronta resolución puede provocar el restablecimiento de la libertad personal. Por consiguiente, excepcional y transitoriamente, el conocimiento de casos con esa característica debe ser prevalente frente al debido turno de resolución, determinado por el orden temporal de reparto, máxime que el art. 191 de la Ley 906 de 2004 faculta para anticipar turnos para sustentación y decisión de la casación.</a:t>
            </a:r>
            <a:endParaRPr b="1" sz="2600">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BD4EB"/>
            </a:gs>
            <a:gs pos="100000">
              <a:srgbClr val="9180BB"/>
            </a:gs>
          </a:gsLst>
          <a:path path="circle">
            <a:fillToRect b="50%" l="50%" r="50%" t="50%"/>
          </a:path>
          <a:tileRect/>
        </a:gradFill>
      </p:bgPr>
    </p:bg>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42" name="Google Shape;142;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400">
                <a:solidFill>
                  <a:schemeClr val="dk1"/>
                </a:solidFill>
                <a:latin typeface="Nunito"/>
                <a:ea typeface="Nunito"/>
                <a:cs typeface="Nunito"/>
                <a:sym typeface="Nunito"/>
              </a:rPr>
              <a:t>12. Que la imposibilidad de realizar audiencias públicas en condiciones óptimas que garanticen la efectividad, celeridad, fiabilidad, registro adecuado y acceso universal de sujetos procesales e intervinientes, debido al aislamiento preventivo obligatorio y a la restricción de acceso a sedes judiciales, constituye un impedimento para impulsar decisiones en asuntos prioritarios.</a:t>
            </a:r>
            <a:endParaRPr sz="2900">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C982"/>
            </a:gs>
            <a:gs pos="100000">
              <a:srgbClr val="F58F09"/>
            </a:gs>
          </a:gsLst>
          <a:path path="circle">
            <a:fillToRect b="50%" l="50%" r="50%" t="50%"/>
          </a:path>
          <a:tileRect/>
        </a:gradFill>
      </p:bgPr>
    </p:bg>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48" name="Google Shape;148;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000">
                <a:solidFill>
                  <a:schemeClr val="dk1"/>
                </a:solidFill>
                <a:latin typeface="Nunito"/>
                <a:ea typeface="Nunito"/>
                <a:cs typeface="Nunito"/>
                <a:sym typeface="Nunito"/>
              </a:rPr>
              <a:t>13. Que, con el propósito de impulsar la emisión de sentencias de casación en procesos regidos por la Ley 906 de 2004, en el marco de los cuales la realización de la audiencia de sustentación es presupuesto </a:t>
            </a:r>
            <a:r>
              <a:rPr b="1" i="1" lang="es" sz="2000">
                <a:solidFill>
                  <a:schemeClr val="dk1"/>
                </a:solidFill>
                <a:latin typeface="Nunito"/>
                <a:ea typeface="Nunito"/>
                <a:cs typeface="Nunito"/>
                <a:sym typeface="Nunito"/>
              </a:rPr>
              <a:t>condicionante </a:t>
            </a:r>
            <a:r>
              <a:rPr b="1" lang="es" sz="2000">
                <a:solidFill>
                  <a:schemeClr val="dk1"/>
                </a:solidFill>
                <a:latin typeface="Nunito"/>
                <a:ea typeface="Nunito"/>
                <a:cs typeface="Nunito"/>
                <a:sym typeface="Nunito"/>
              </a:rPr>
              <a:t>para dictarlas </a:t>
            </a:r>
            <a:r>
              <a:rPr b="1" lang="es" sz="1850">
                <a:solidFill>
                  <a:schemeClr val="dk1"/>
                </a:solidFill>
                <a:latin typeface="Nunito"/>
                <a:ea typeface="Nunito"/>
                <a:cs typeface="Nunito"/>
                <a:sym typeface="Nunito"/>
              </a:rPr>
              <a:t>(art. 184 inc. 4° </a:t>
            </a:r>
            <a:r>
              <a:rPr b="1" i="1" lang="es" sz="1850">
                <a:solidFill>
                  <a:schemeClr val="dk1"/>
                </a:solidFill>
                <a:latin typeface="Nunito"/>
                <a:ea typeface="Nunito"/>
                <a:cs typeface="Nunito"/>
                <a:sym typeface="Nunito"/>
              </a:rPr>
              <a:t>ídem</a:t>
            </a:r>
            <a:r>
              <a:rPr b="1" lang="es" sz="1850">
                <a:solidFill>
                  <a:schemeClr val="dk1"/>
                </a:solidFill>
                <a:latin typeface="Nunito"/>
                <a:ea typeface="Nunito"/>
                <a:cs typeface="Nunito"/>
                <a:sym typeface="Nunito"/>
              </a:rPr>
              <a:t>)</a:t>
            </a:r>
            <a:r>
              <a:rPr b="1" lang="es" sz="2050">
                <a:solidFill>
                  <a:schemeClr val="dk1"/>
                </a:solidFill>
                <a:latin typeface="Nunito"/>
                <a:ea typeface="Nunito"/>
                <a:cs typeface="Nunito"/>
                <a:sym typeface="Nunito"/>
              </a:rPr>
              <a:t>, </a:t>
            </a:r>
            <a:r>
              <a:rPr b="1" lang="es" sz="2000">
                <a:solidFill>
                  <a:schemeClr val="dk1"/>
                </a:solidFill>
                <a:latin typeface="Nunito"/>
                <a:ea typeface="Nunito"/>
                <a:cs typeface="Nunito"/>
                <a:sym typeface="Nunito"/>
              </a:rPr>
              <a:t>mediante el Acuerdo N° 020 del 29 de abril de 2020, la Sala de Casación Penal implementó mecanismos de impulso excepcional y transitorio, que habrá de darse a las demandas de casación mientras subsistan las medidas extraordinarias de aislamiento obligatorio que impiden el normal funcionamiento de la Sala.</a:t>
            </a:r>
            <a:endParaRPr sz="2500">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BD4EB"/>
            </a:gs>
            <a:gs pos="100000">
              <a:srgbClr val="9180BB"/>
            </a:gs>
          </a:gsLst>
          <a:lin ang="5400012" scaled="0"/>
        </a:gradFill>
      </p:bgPr>
    </p:bg>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339400"/>
            <a:ext cx="8520600" cy="5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54" name="Google Shape;154;p29"/>
          <p:cNvSpPr txBox="1"/>
          <p:nvPr>
            <p:ph idx="1" type="body"/>
          </p:nvPr>
        </p:nvSpPr>
        <p:spPr>
          <a:xfrm>
            <a:off x="311700" y="1084475"/>
            <a:ext cx="8520600" cy="3484500"/>
          </a:xfrm>
          <a:prstGeom prst="rect">
            <a:avLst/>
          </a:prstGeom>
        </p:spPr>
        <p:txBody>
          <a:bodyPr anchorCtr="0" anchor="t" bIns="91425" lIns="91425" spcFirstLastPara="1" rIns="91425" wrap="square" tIns="91425">
            <a:noAutofit/>
          </a:bodyPr>
          <a:lstStyle/>
          <a:p>
            <a:pPr indent="0" lvl="0" marL="0" rtl="0" algn="just">
              <a:spcBef>
                <a:spcPts val="1200"/>
              </a:spcBef>
              <a:spcAft>
                <a:spcPts val="1200"/>
              </a:spcAft>
              <a:buNone/>
            </a:pPr>
            <a:r>
              <a:rPr b="1" lang="es" sz="2400">
                <a:solidFill>
                  <a:schemeClr val="dk1"/>
                </a:solidFill>
                <a:latin typeface="Nunito"/>
                <a:ea typeface="Nunito"/>
                <a:cs typeface="Nunito"/>
                <a:sym typeface="Nunito"/>
              </a:rPr>
              <a:t> </a:t>
            </a:r>
            <a:r>
              <a:rPr b="1" lang="es" sz="2600">
                <a:solidFill>
                  <a:schemeClr val="dk1"/>
                </a:solidFill>
                <a:latin typeface="Nunito"/>
                <a:ea typeface="Nunito"/>
                <a:cs typeface="Nunito"/>
                <a:sym typeface="Nunito"/>
              </a:rPr>
              <a:t>14. Que, en consecuencia, el trámite de sustentación del recurso extraordinario de casación, transitoriamente y hasta tanto se normalice el funcionamiento de la Corte, se adelantará por escrito y se impulsará mediante el uso de medios informáticos que garanticen los derechos de contradicción y publicidad.</a:t>
            </a:r>
            <a:endParaRPr sz="3100">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4E5F5"/>
            </a:gs>
            <a:gs pos="100000">
              <a:srgbClr val="70A4D5"/>
            </a:gs>
          </a:gsLst>
          <a:path path="circle">
            <a:fillToRect b="50%" l="50%" r="50%" t="50%"/>
          </a:path>
          <a:tileRect/>
        </a:gradFill>
      </p:bgPr>
    </p:bg>
    <p:spTree>
      <p:nvGrpSpPr>
        <p:cNvPr id="158" name="Shape 158"/>
        <p:cNvGrpSpPr/>
        <p:nvPr/>
      </p:nvGrpSpPr>
      <p:grpSpPr>
        <a:xfrm>
          <a:off x="0" y="0"/>
          <a:ext cx="0" cy="0"/>
          <a:chOff x="0" y="0"/>
          <a:chExt cx="0" cy="0"/>
        </a:xfrm>
      </p:grpSpPr>
      <p:sp>
        <p:nvSpPr>
          <p:cNvPr id="159" name="Google Shape;15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60" name="Google Shape;160;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1700">
                <a:solidFill>
                  <a:schemeClr val="dk1"/>
                </a:solidFill>
                <a:latin typeface="Nunito"/>
                <a:ea typeface="Nunito"/>
                <a:cs typeface="Nunito"/>
                <a:sym typeface="Nunito"/>
              </a:rPr>
              <a:t>15. Que la realización de dicho trámite por escrito, mediante la utilización de mecanismos informáticos y telemáticos que garanticen el debido proceso de las partes y demás sujetos intervinientes encuentra sustento en la prevalencia del derecho sustancial </a:t>
            </a:r>
            <a:r>
              <a:rPr b="1" lang="es" sz="1550">
                <a:solidFill>
                  <a:schemeClr val="dk1"/>
                </a:solidFill>
                <a:latin typeface="Nunito"/>
                <a:ea typeface="Nunito"/>
                <a:cs typeface="Nunito"/>
                <a:sym typeface="Nunito"/>
              </a:rPr>
              <a:t>(art. 228 de la Constitución)</a:t>
            </a:r>
            <a:r>
              <a:rPr b="1" lang="es" sz="1700">
                <a:solidFill>
                  <a:schemeClr val="dk1"/>
                </a:solidFill>
                <a:latin typeface="Nunito"/>
                <a:ea typeface="Nunito"/>
                <a:cs typeface="Nunito"/>
                <a:sym typeface="Nunito"/>
              </a:rPr>
              <a:t>, propende por la eficacia en el ejercicio de la justicia </a:t>
            </a:r>
            <a:r>
              <a:rPr b="1" lang="es" sz="1550">
                <a:solidFill>
                  <a:schemeClr val="dk1"/>
                </a:solidFill>
                <a:latin typeface="Nunito"/>
                <a:ea typeface="Nunito"/>
                <a:cs typeface="Nunito"/>
                <a:sym typeface="Nunito"/>
              </a:rPr>
              <a:t>(art. 10° Ley 906 de 2004) </a:t>
            </a:r>
            <a:r>
              <a:rPr b="1" lang="es" sz="1700">
                <a:solidFill>
                  <a:schemeClr val="dk1"/>
                </a:solidFill>
                <a:latin typeface="Nunito"/>
                <a:ea typeface="Nunito"/>
                <a:cs typeface="Nunito"/>
                <a:sym typeface="Nunito"/>
              </a:rPr>
              <a:t>y se ajusta a los moduladores de la actividad procesal </a:t>
            </a:r>
            <a:r>
              <a:rPr b="1" lang="es" sz="1550">
                <a:solidFill>
                  <a:schemeClr val="dk1"/>
                </a:solidFill>
                <a:latin typeface="Nunito"/>
                <a:ea typeface="Nunito"/>
                <a:cs typeface="Nunito"/>
                <a:sym typeface="Nunito"/>
              </a:rPr>
              <a:t>(art. 27 </a:t>
            </a:r>
            <a:r>
              <a:rPr b="1" i="1" lang="es" sz="1550">
                <a:solidFill>
                  <a:schemeClr val="dk1"/>
                </a:solidFill>
                <a:latin typeface="Nunito"/>
                <a:ea typeface="Nunito"/>
                <a:cs typeface="Nunito"/>
                <a:sym typeface="Nunito"/>
              </a:rPr>
              <a:t>ídem</a:t>
            </a:r>
            <a:r>
              <a:rPr b="1" lang="es" sz="1550">
                <a:solidFill>
                  <a:schemeClr val="dk1"/>
                </a:solidFill>
                <a:latin typeface="Nunito"/>
                <a:ea typeface="Nunito"/>
                <a:cs typeface="Nunito"/>
                <a:sym typeface="Nunito"/>
              </a:rPr>
              <a:t>), </a:t>
            </a:r>
            <a:r>
              <a:rPr b="1" lang="es" sz="1700">
                <a:solidFill>
                  <a:schemeClr val="dk1"/>
                </a:solidFill>
                <a:latin typeface="Nunito"/>
                <a:ea typeface="Nunito"/>
                <a:cs typeface="Nunito"/>
                <a:sym typeface="Nunito"/>
              </a:rPr>
              <a:t>mientras que la flexibilización de los principios de oralidad y publicidad inherente a la presentación de alegatos escritos constituye una medida idónea, necesaria y proporcional para garantizar los demás componentes del debido proceso, la primacía del derecho fundamental a la libertad personal y el acceso oportuno y adecuado a la administración de justicia.</a:t>
            </a:r>
            <a:endParaRPr sz="2200">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164" name="Shape 164"/>
        <p:cNvGrpSpPr/>
        <p:nvPr/>
      </p:nvGrpSpPr>
      <p:grpSpPr>
        <a:xfrm>
          <a:off x="0" y="0"/>
          <a:ext cx="0" cy="0"/>
          <a:chOff x="0" y="0"/>
          <a:chExt cx="0" cy="0"/>
        </a:xfrm>
      </p:grpSpPr>
      <p:sp>
        <p:nvSpPr>
          <p:cNvPr id="165" name="Google Shape;165;p31"/>
          <p:cNvSpPr txBox="1"/>
          <p:nvPr>
            <p:ph type="title"/>
          </p:nvPr>
        </p:nvSpPr>
        <p:spPr>
          <a:xfrm>
            <a:off x="311700" y="312300"/>
            <a:ext cx="8520600" cy="46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66" name="Google Shape;166;p31"/>
          <p:cNvSpPr txBox="1"/>
          <p:nvPr>
            <p:ph idx="1" type="body"/>
          </p:nvPr>
        </p:nvSpPr>
        <p:spPr>
          <a:xfrm>
            <a:off x="311700" y="1030275"/>
            <a:ext cx="8520600" cy="35385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500">
                <a:solidFill>
                  <a:schemeClr val="dk1"/>
                </a:solidFill>
              </a:rPr>
              <a:t>1</a:t>
            </a:r>
            <a:r>
              <a:rPr b="1" lang="es" sz="2500">
                <a:solidFill>
                  <a:schemeClr val="dk1"/>
                </a:solidFill>
                <a:latin typeface="Nunito"/>
                <a:ea typeface="Nunito"/>
                <a:cs typeface="Nunito"/>
                <a:sym typeface="Nunito"/>
              </a:rPr>
              <a:t>6. Que, además de la casación, en el esquema procesal previsto en la Ley 906 de 2004 existen otros trámites que, en las actuales circunstancias, pueden verse paralizados para emitir la respectiva decisión, por imposibilidad de realizar audiencias públicas, a saber, la práctica de pruebas y alegatos en el marco de la acción de revisión.</a:t>
            </a:r>
            <a:endParaRPr sz="2500">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D2E9"/>
        </a:solidFill>
      </p:bgPr>
    </p:bg>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72" name="Google Shape;17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100">
                <a:solidFill>
                  <a:schemeClr val="dk1"/>
                </a:solidFill>
                <a:latin typeface="Nunito"/>
                <a:ea typeface="Nunito"/>
                <a:cs typeface="Nunito"/>
                <a:sym typeface="Nunito"/>
              </a:rPr>
              <a:t>17. Que si bien en el esquema procesal penal diseñado por la Ley 906 de 2004 rigen los principios de oralidad y publicidad </a:t>
            </a:r>
            <a:r>
              <a:rPr b="1" lang="es" sz="1950">
                <a:solidFill>
                  <a:schemeClr val="dk1"/>
                </a:solidFill>
                <a:latin typeface="Nunito"/>
                <a:ea typeface="Nunito"/>
                <a:cs typeface="Nunito"/>
                <a:sym typeface="Nunito"/>
              </a:rPr>
              <a:t>(arts. 9° y 18 </a:t>
            </a:r>
            <a:r>
              <a:rPr b="1" i="1" lang="es" sz="1950">
                <a:solidFill>
                  <a:schemeClr val="dk1"/>
                </a:solidFill>
                <a:latin typeface="Nunito"/>
                <a:ea typeface="Nunito"/>
                <a:cs typeface="Nunito"/>
                <a:sym typeface="Nunito"/>
              </a:rPr>
              <a:t>ídem</a:t>
            </a:r>
            <a:r>
              <a:rPr b="1" lang="es" sz="1950">
                <a:solidFill>
                  <a:schemeClr val="dk1"/>
                </a:solidFill>
                <a:latin typeface="Nunito"/>
                <a:ea typeface="Nunito"/>
                <a:cs typeface="Nunito"/>
                <a:sym typeface="Nunito"/>
              </a:rPr>
              <a:t>)</a:t>
            </a:r>
            <a:r>
              <a:rPr b="1" lang="es" sz="2100">
                <a:solidFill>
                  <a:schemeClr val="dk1"/>
                </a:solidFill>
                <a:latin typeface="Nunito"/>
                <a:ea typeface="Nunito"/>
                <a:cs typeface="Nunito"/>
                <a:sym typeface="Nunito"/>
              </a:rPr>
              <a:t>, debiendo ser los procedimientos orales y públicos, dichas máximas encuentran aplicación imprescindible en el marco del juicio oral y en las audiencias preliminares, a fin de viabilizar el ejercicio de los principios de inmediación y contradicción, así como una dinámica dialéctica adversarial que preceda a la decisión judicial.</a:t>
            </a:r>
            <a:endParaRPr sz="2600">
              <a:latin typeface="Nunito"/>
              <a:ea typeface="Nunito"/>
              <a:cs typeface="Nunito"/>
              <a:sym typeface="Nuni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2CC"/>
        </a:solidFill>
      </p:bgPr>
    </p:bg>
    <p:spTree>
      <p:nvGrpSpPr>
        <p:cNvPr id="176" name="Shape 176"/>
        <p:cNvGrpSpPr/>
        <p:nvPr/>
      </p:nvGrpSpPr>
      <p:grpSpPr>
        <a:xfrm>
          <a:off x="0" y="0"/>
          <a:ext cx="0" cy="0"/>
          <a:chOff x="0" y="0"/>
          <a:chExt cx="0" cy="0"/>
        </a:xfrm>
      </p:grpSpPr>
      <p:sp>
        <p:nvSpPr>
          <p:cNvPr id="177" name="Google Shape;177;p33"/>
          <p:cNvSpPr txBox="1"/>
          <p:nvPr>
            <p:ph type="title"/>
          </p:nvPr>
        </p:nvSpPr>
        <p:spPr>
          <a:xfrm>
            <a:off x="311700" y="339400"/>
            <a:ext cx="8520600" cy="56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78" name="Google Shape;17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300">
                <a:solidFill>
                  <a:srgbClr val="000000"/>
                </a:solidFill>
                <a:latin typeface="Nunito"/>
                <a:ea typeface="Nunito"/>
                <a:cs typeface="Nunito"/>
                <a:sym typeface="Nunito"/>
              </a:rPr>
              <a:t>18. Que el logro de la eficacia en el ejercicio de la justicia ha llevado al legislador a flexibilizar las máximas de oralidad y publicidad en determinadas actuaciones que, en principio, se adelantaban oralmente, como el trámite del recurso de apelación de sentencias, modificado por el art. 91 de la Ley 1395 de 2010, a fin de viabilizar tanto la sustentación del recurso de apelación como el traslado de aquélla por escrito.</a:t>
            </a:r>
            <a:endParaRPr b="1" sz="2300">
              <a:solidFill>
                <a:srgbClr val="000000"/>
              </a:solidFill>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EAD3"/>
        </a:solidFill>
      </p:bgPr>
    </p:bg>
    <p:spTree>
      <p:nvGrpSpPr>
        <p:cNvPr id="182" name="Shape 182"/>
        <p:cNvGrpSpPr/>
        <p:nvPr/>
      </p:nvGrpSpPr>
      <p:grpSpPr>
        <a:xfrm>
          <a:off x="0" y="0"/>
          <a:ext cx="0" cy="0"/>
          <a:chOff x="0" y="0"/>
          <a:chExt cx="0" cy="0"/>
        </a:xfrm>
      </p:grpSpPr>
      <p:sp>
        <p:nvSpPr>
          <p:cNvPr id="183" name="Google Shape;183;p34"/>
          <p:cNvSpPr txBox="1"/>
          <p:nvPr>
            <p:ph type="title"/>
          </p:nvPr>
        </p:nvSpPr>
        <p:spPr>
          <a:xfrm>
            <a:off x="311700" y="339400"/>
            <a:ext cx="8520600" cy="56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84" name="Google Shape;184;p34"/>
          <p:cNvSpPr txBox="1"/>
          <p:nvPr>
            <p:ph idx="1" type="body"/>
          </p:nvPr>
        </p:nvSpPr>
        <p:spPr>
          <a:xfrm>
            <a:off x="311700" y="1003175"/>
            <a:ext cx="8520600" cy="35658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000">
                <a:solidFill>
                  <a:srgbClr val="000000"/>
                </a:solidFill>
                <a:latin typeface="Nunito"/>
                <a:ea typeface="Nunito"/>
                <a:cs typeface="Nunito"/>
                <a:sym typeface="Nunito"/>
              </a:rPr>
              <a:t>19. Que, a excepción de la audiencia de pruebas en el marco de la acción de revisión </a:t>
            </a:r>
            <a:r>
              <a:rPr b="1" lang="es" sz="1850">
                <a:solidFill>
                  <a:srgbClr val="000000"/>
                </a:solidFill>
                <a:latin typeface="Nunito"/>
                <a:ea typeface="Nunito"/>
                <a:cs typeface="Nunito"/>
                <a:sym typeface="Nunito"/>
              </a:rPr>
              <a:t>(art. 195 inc. 6° </a:t>
            </a:r>
            <a:r>
              <a:rPr b="1" i="1" lang="es" sz="1850">
                <a:solidFill>
                  <a:srgbClr val="000000"/>
                </a:solidFill>
                <a:latin typeface="Nunito"/>
                <a:ea typeface="Nunito"/>
                <a:cs typeface="Nunito"/>
                <a:sym typeface="Nunito"/>
              </a:rPr>
              <a:t>ídem</a:t>
            </a:r>
            <a:r>
              <a:rPr b="1" lang="es" sz="1850">
                <a:solidFill>
                  <a:srgbClr val="000000"/>
                </a:solidFill>
                <a:latin typeface="Nunito"/>
                <a:ea typeface="Nunito"/>
                <a:cs typeface="Nunito"/>
                <a:sym typeface="Nunito"/>
              </a:rPr>
              <a:t>)</a:t>
            </a:r>
            <a:r>
              <a:rPr b="1" lang="es" sz="2000">
                <a:solidFill>
                  <a:srgbClr val="000000"/>
                </a:solidFill>
                <a:latin typeface="Nunito"/>
                <a:ea typeface="Nunito"/>
                <a:cs typeface="Nunito"/>
                <a:sym typeface="Nunito"/>
              </a:rPr>
              <a:t>, en cuyo desarrollo son esenciales los principios que rigen el juicio, así como una dinámica adversarial en la práctica y contradicción probatorias, las audiencias en las que las partes simplemente conceptúan o alegan </a:t>
            </a:r>
            <a:r>
              <a:rPr b="1" lang="es" sz="1850">
                <a:solidFill>
                  <a:srgbClr val="000000"/>
                </a:solidFill>
                <a:latin typeface="Nunito"/>
                <a:ea typeface="Nunito"/>
                <a:cs typeface="Nunito"/>
                <a:sym typeface="Nunito"/>
              </a:rPr>
              <a:t>(art. 195 inc. 7° </a:t>
            </a:r>
            <a:r>
              <a:rPr b="1" i="1" lang="es" sz="1850">
                <a:solidFill>
                  <a:srgbClr val="000000"/>
                </a:solidFill>
                <a:latin typeface="Nunito"/>
                <a:ea typeface="Nunito"/>
                <a:cs typeface="Nunito"/>
                <a:sym typeface="Nunito"/>
              </a:rPr>
              <a:t>ídem</a:t>
            </a:r>
            <a:r>
              <a:rPr b="1" lang="es" sz="1850">
                <a:solidFill>
                  <a:srgbClr val="000000"/>
                </a:solidFill>
                <a:latin typeface="Nunito"/>
                <a:ea typeface="Nunito"/>
                <a:cs typeface="Nunito"/>
                <a:sym typeface="Nunito"/>
              </a:rPr>
              <a:t>) </a:t>
            </a:r>
            <a:r>
              <a:rPr b="1" lang="es" sz="2000">
                <a:solidFill>
                  <a:srgbClr val="000000"/>
                </a:solidFill>
                <a:latin typeface="Nunito"/>
                <a:ea typeface="Nunito"/>
                <a:cs typeface="Nunito"/>
                <a:sym typeface="Nunito"/>
              </a:rPr>
              <a:t>pueden impulsarse en los mismos términos habilitados por la Sala mediante el Acuerdo N° 020 de 2020, esto es, por escrito y utilizando medios informáticos y telemáticos que garanticen la publicidad y la contradicción.</a:t>
            </a:r>
            <a:endParaRPr sz="2500">
              <a:solidFill>
                <a:srgbClr val="000000"/>
              </a:solidFill>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CECD5"/>
            </a:gs>
            <a:gs pos="100000">
              <a:srgbClr val="93BC81"/>
            </a:gs>
          </a:gsLst>
          <a:lin ang="5400012" scaled="0"/>
        </a:gradFill>
      </p:bgPr>
    </p:bg>
    <p:spTree>
      <p:nvGrpSpPr>
        <p:cNvPr id="188" name="Shape 188"/>
        <p:cNvGrpSpPr/>
        <p:nvPr/>
      </p:nvGrpSpPr>
      <p:grpSpPr>
        <a:xfrm>
          <a:off x="0" y="0"/>
          <a:ext cx="0" cy="0"/>
          <a:chOff x="0" y="0"/>
          <a:chExt cx="0" cy="0"/>
        </a:xfrm>
      </p:grpSpPr>
      <p:sp>
        <p:nvSpPr>
          <p:cNvPr id="189" name="Google Shape;18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90" name="Google Shape;190;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300">
                <a:solidFill>
                  <a:schemeClr val="dk1"/>
                </a:solidFill>
                <a:latin typeface="Nunito"/>
                <a:ea typeface="Nunito"/>
                <a:cs typeface="Nunito"/>
                <a:sym typeface="Nunito"/>
              </a:rPr>
              <a:t>20. Que el art. 225 de la Ley 600 de 2000, concerniente al traslado común de 15 días para alegar en revisión, una vez vencido el término probatorio, constituye un referente objetivo que por analogía podría aplicarse para que el demandante y los sujetos no recurrentes presenten sus alegatos -</a:t>
            </a:r>
            <a:r>
              <a:rPr b="1" lang="es" sz="2150">
                <a:solidFill>
                  <a:schemeClr val="dk1"/>
                </a:solidFill>
                <a:latin typeface="Nunito"/>
                <a:ea typeface="Nunito"/>
                <a:cs typeface="Nunito"/>
                <a:sym typeface="Nunito"/>
              </a:rPr>
              <a:t>excepcional y transitoriamente</a:t>
            </a:r>
            <a:r>
              <a:rPr b="1" lang="es" sz="2300">
                <a:solidFill>
                  <a:schemeClr val="dk1"/>
                </a:solidFill>
                <a:latin typeface="Nunito"/>
                <a:ea typeface="Nunito"/>
                <a:cs typeface="Nunito"/>
                <a:sym typeface="Nunito"/>
              </a:rPr>
              <a:t>- por escrito, en curso de las acciones de revisión regidas por la Ley 906 de 2004.</a:t>
            </a:r>
            <a:endParaRPr sz="2800">
              <a:latin typeface="Nunito"/>
              <a:ea typeface="Nunito"/>
              <a:cs typeface="Nunito"/>
              <a:sym typeface="Nuni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DECDB"/>
            </a:gs>
            <a:gs pos="100000">
              <a:srgbClr val="F0A963"/>
            </a:gs>
          </a:gsLst>
          <a:path path="circle">
            <a:fillToRect b="50%" l="50%" r="50%" t="50%"/>
          </a:path>
          <a:tileRect/>
        </a:gradFill>
      </p:bgPr>
    </p:bg>
    <p:spTree>
      <p:nvGrpSpPr>
        <p:cNvPr id="194" name="Shape 194"/>
        <p:cNvGrpSpPr/>
        <p:nvPr/>
      </p:nvGrpSpPr>
      <p:grpSpPr>
        <a:xfrm>
          <a:off x="0" y="0"/>
          <a:ext cx="0" cy="0"/>
          <a:chOff x="0" y="0"/>
          <a:chExt cx="0" cy="0"/>
        </a:xfrm>
      </p:grpSpPr>
      <p:sp>
        <p:nvSpPr>
          <p:cNvPr id="195" name="Google Shape;19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196" name="Google Shape;19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200">
                <a:solidFill>
                  <a:schemeClr val="dk1"/>
                </a:solidFill>
                <a:latin typeface="Nunito"/>
                <a:ea typeface="Nunito"/>
                <a:cs typeface="Nunito"/>
                <a:sym typeface="Nunito"/>
              </a:rPr>
              <a:t>21. Que la página </a:t>
            </a:r>
            <a:r>
              <a:rPr b="1" i="1" lang="es" sz="2200">
                <a:solidFill>
                  <a:schemeClr val="dk1"/>
                </a:solidFill>
                <a:latin typeface="Nunito"/>
                <a:ea typeface="Nunito"/>
                <a:cs typeface="Nunito"/>
                <a:sym typeface="Nunito"/>
              </a:rPr>
              <a:t>web </a:t>
            </a:r>
            <a:r>
              <a:rPr b="1" lang="es" sz="2200">
                <a:solidFill>
                  <a:schemeClr val="dk1"/>
                </a:solidFill>
                <a:latin typeface="Nunito"/>
                <a:ea typeface="Nunito"/>
                <a:cs typeface="Nunito"/>
                <a:sym typeface="Nunito"/>
              </a:rPr>
              <a:t>de la Corte Suprema de Justicia, así como los correos electrónicos institucionales de la Secretaría de la Sala de Casación Penal son instrumentos idóneos para notificar a las partes e intervinientes de la admisión de la demanda de revisión, correr traslado de ésta, recibir los memoriales de intervención, notificar las sentencias y publicitar éstas. De igual manera, tales herramientas permiten emitir, notificar y publicar los autos y sentencias que decidan los recursos de apelación.</a:t>
            </a:r>
            <a:endParaRPr sz="2700">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B3B3B3"/>
            </a:gs>
          </a:gsLst>
          <a:path path="circle">
            <a:fillToRect b="50%" l="50%" r="50%" t="50%"/>
          </a:path>
          <a:tileRect/>
        </a:gradFill>
      </p:bgPr>
    </p:bg>
    <p:spTree>
      <p:nvGrpSpPr>
        <p:cNvPr id="200" name="Shape 200"/>
        <p:cNvGrpSpPr/>
        <p:nvPr/>
      </p:nvGrpSpPr>
      <p:grpSpPr>
        <a:xfrm>
          <a:off x="0" y="0"/>
          <a:ext cx="0" cy="0"/>
          <a:chOff x="0" y="0"/>
          <a:chExt cx="0" cy="0"/>
        </a:xfrm>
      </p:grpSpPr>
      <p:sp>
        <p:nvSpPr>
          <p:cNvPr id="201" name="Google Shape;20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202" name="Google Shape;202;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600">
                <a:solidFill>
                  <a:schemeClr val="dk1"/>
                </a:solidFill>
                <a:latin typeface="Nunito"/>
                <a:ea typeface="Nunito"/>
                <a:cs typeface="Nunito"/>
                <a:sym typeface="Nunito"/>
              </a:rPr>
              <a:t>22. Que la Sala de Casación Penal, en ejercicio de los poderes de dirección del proceso, suele delimitar temáticamente los puntos de intervención de los sujetos procesales en las audiencias para alegar en revisión, así como limitar el término de intervenciones, por regla general, a 10 minutos por cada participante.</a:t>
            </a:r>
            <a:endParaRPr sz="2600">
              <a:latin typeface="Nunito"/>
              <a:ea typeface="Nunito"/>
              <a:cs typeface="Nunito"/>
              <a:sym typeface="Nuni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6DB"/>
            </a:gs>
            <a:gs pos="100000">
              <a:srgbClr val="FAD25C"/>
            </a:gs>
          </a:gsLst>
          <a:path path="circle">
            <a:fillToRect b="50%" l="50%" r="50%" t="50%"/>
          </a:path>
          <a:tileRect/>
        </a:gradFill>
      </p:bgPr>
    </p:bg>
    <p:spTree>
      <p:nvGrpSpPr>
        <p:cNvPr id="206" name="Shape 206"/>
        <p:cNvGrpSpPr/>
        <p:nvPr/>
      </p:nvGrpSpPr>
      <p:grpSpPr>
        <a:xfrm>
          <a:off x="0" y="0"/>
          <a:ext cx="0" cy="0"/>
          <a:chOff x="0" y="0"/>
          <a:chExt cx="0" cy="0"/>
        </a:xfrm>
      </p:grpSpPr>
      <p:sp>
        <p:nvSpPr>
          <p:cNvPr id="207" name="Google Shape;207;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208" name="Google Shape;208;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s" sz="2000">
                <a:solidFill>
                  <a:schemeClr val="dk1"/>
                </a:solidFill>
                <a:latin typeface="Nunito"/>
                <a:ea typeface="Nunito"/>
                <a:cs typeface="Nunito"/>
                <a:sym typeface="Nunito"/>
              </a:rPr>
              <a:t>23. Que, siguiendo el anterior lineamiento, es igualmente dable limitar la extensión de los memoriales allegados por los sujetos procesales en el trámite de alegatos en revisión. Esta práctica judicial es avalada en la Corte Penal Internacional </a:t>
            </a:r>
            <a:r>
              <a:rPr b="1" lang="es">
                <a:solidFill>
                  <a:schemeClr val="dk1"/>
                </a:solidFill>
                <a:latin typeface="Nunito"/>
                <a:ea typeface="Nunito"/>
                <a:cs typeface="Nunito"/>
                <a:sym typeface="Nunito"/>
              </a:rPr>
              <a:t>(1),</a:t>
            </a:r>
            <a:r>
              <a:rPr b="1" lang="es" sz="2000">
                <a:solidFill>
                  <a:schemeClr val="dk1"/>
                </a:solidFill>
                <a:latin typeface="Nunito"/>
                <a:ea typeface="Nunito"/>
                <a:cs typeface="Nunito"/>
                <a:sym typeface="Nunito"/>
              </a:rPr>
              <a:t> cuyas fuentes normativas, en tanto instrumentos de protección de derechos humanos, integran el bloque de constitucionalidad.</a:t>
            </a:r>
            <a:endParaRPr b="1" sz="2000">
              <a:solidFill>
                <a:schemeClr val="dk1"/>
              </a:solidFill>
              <a:latin typeface="Nunito"/>
              <a:ea typeface="Nunito"/>
              <a:cs typeface="Nunito"/>
              <a:sym typeface="Nunito"/>
            </a:endParaRPr>
          </a:p>
          <a:p>
            <a:pPr indent="0" lvl="0" marL="0" rtl="0" algn="just">
              <a:spcBef>
                <a:spcPts val="1600"/>
              </a:spcBef>
              <a:spcAft>
                <a:spcPts val="1600"/>
              </a:spcAft>
              <a:buNone/>
            </a:pPr>
            <a:r>
              <a:rPr b="1" lang="es" sz="1500">
                <a:solidFill>
                  <a:schemeClr val="dk1"/>
                </a:solidFill>
                <a:latin typeface="Nunito"/>
                <a:ea typeface="Nunito"/>
                <a:cs typeface="Nunito"/>
                <a:sym typeface="Nunito"/>
              </a:rPr>
              <a:t>1 Cfr. Regla 37 de las Regulaciones de la Corte y, entre otros, ICC-02/17, 9 de noviembre de 2017.</a:t>
            </a:r>
            <a:endParaRPr b="1" sz="1500">
              <a:solidFill>
                <a:schemeClr val="dk1"/>
              </a:solidFill>
              <a:latin typeface="Nunito"/>
              <a:ea typeface="Nunito"/>
              <a:cs typeface="Nunito"/>
              <a:sym typeface="Nuni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212" name="Shape 212"/>
        <p:cNvGrpSpPr/>
        <p:nvPr/>
      </p:nvGrpSpPr>
      <p:grpSpPr>
        <a:xfrm>
          <a:off x="0" y="0"/>
          <a:ext cx="0" cy="0"/>
          <a:chOff x="0" y="0"/>
          <a:chExt cx="0" cy="0"/>
        </a:xfrm>
      </p:grpSpPr>
      <p:sp>
        <p:nvSpPr>
          <p:cNvPr id="213" name="Google Shape;21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sz="2400">
                <a:latin typeface="Roboto"/>
                <a:ea typeface="Roboto"/>
                <a:cs typeface="Roboto"/>
                <a:sym typeface="Roboto"/>
              </a:rPr>
              <a:t>Consideraciones Acuerdo N°22 del 3 de junio de 2020</a:t>
            </a:r>
            <a:endParaRPr/>
          </a:p>
        </p:txBody>
      </p:sp>
      <p:sp>
        <p:nvSpPr>
          <p:cNvPr id="214" name="Google Shape;214;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b="1" lang="es" sz="2300">
                <a:solidFill>
                  <a:srgbClr val="000000"/>
                </a:solidFill>
                <a:latin typeface="Nunito"/>
                <a:ea typeface="Nunito"/>
                <a:cs typeface="Nunito"/>
                <a:sym typeface="Nunito"/>
              </a:rPr>
              <a:t>24. Que, en consecuencia, le corresponde a la Sala de Casación Penal de la Corte Suprema de Justicia implementar los mecanismos y procedimientos respectivos para dar cumplimiento a las disposiciones anteriores.</a:t>
            </a:r>
            <a:endParaRPr b="1" sz="2300">
              <a:solidFill>
                <a:srgbClr val="000000"/>
              </a:solidFill>
              <a:latin typeface="Nunito"/>
              <a:ea typeface="Nunito"/>
              <a:cs typeface="Nunito"/>
              <a:sym typeface="Nunito"/>
            </a:endParaRPr>
          </a:p>
          <a:p>
            <a:pPr indent="0" lvl="0" marL="0" rtl="0" algn="just">
              <a:spcBef>
                <a:spcPts val="1600"/>
              </a:spcBef>
              <a:spcAft>
                <a:spcPts val="0"/>
              </a:spcAft>
              <a:buClr>
                <a:schemeClr val="dk1"/>
              </a:buClr>
              <a:buSzPts val="1100"/>
              <a:buFont typeface="Arial"/>
              <a:buNone/>
            </a:pPr>
            <a:r>
              <a:rPr b="1" lang="es" sz="2300">
                <a:solidFill>
                  <a:srgbClr val="000000"/>
                </a:solidFill>
                <a:latin typeface="Nunito"/>
                <a:ea typeface="Nunito"/>
                <a:cs typeface="Nunito"/>
                <a:sym typeface="Nunito"/>
              </a:rPr>
              <a:t>Por lo anteriormente expuesto, la Sala de Casación Penal de la Corte Suprema de Justicia</a:t>
            </a:r>
            <a:endParaRPr b="1" sz="2300">
              <a:solidFill>
                <a:srgbClr val="000000"/>
              </a:solidFill>
              <a:latin typeface="Nunito"/>
              <a:ea typeface="Nunito"/>
              <a:cs typeface="Nunito"/>
              <a:sym typeface="Nunito"/>
            </a:endParaRPr>
          </a:p>
          <a:p>
            <a:pPr indent="0" lvl="0" marL="0" rtl="0" algn="l">
              <a:spcBef>
                <a:spcPts val="160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18" name="Shape 218"/>
        <p:cNvGrpSpPr/>
        <p:nvPr/>
      </p:nvGrpSpPr>
      <p:grpSpPr>
        <a:xfrm>
          <a:off x="0" y="0"/>
          <a:ext cx="0" cy="0"/>
          <a:chOff x="0" y="0"/>
          <a:chExt cx="0" cy="0"/>
        </a:xfrm>
      </p:grpSpPr>
      <p:sp>
        <p:nvSpPr>
          <p:cNvPr id="219" name="Google Shape;219;p40"/>
          <p:cNvSpPr txBox="1"/>
          <p:nvPr>
            <p:ph type="title"/>
          </p:nvPr>
        </p:nvSpPr>
        <p:spPr>
          <a:xfrm>
            <a:off x="311700" y="244575"/>
            <a:ext cx="8520600" cy="6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3300">
                <a:latin typeface="Nunito"/>
                <a:ea typeface="Nunito"/>
                <a:cs typeface="Nunito"/>
                <a:sym typeface="Nunito"/>
              </a:rPr>
              <a:t>ACUERDA:</a:t>
            </a:r>
            <a:endParaRPr b="1" sz="3300">
              <a:latin typeface="Nunito"/>
              <a:ea typeface="Nunito"/>
              <a:cs typeface="Nunito"/>
              <a:sym typeface="Nunito"/>
            </a:endParaRPr>
          </a:p>
        </p:txBody>
      </p:sp>
      <p:sp>
        <p:nvSpPr>
          <p:cNvPr id="220" name="Google Shape;220;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600">
                <a:solidFill>
                  <a:srgbClr val="000000"/>
                </a:solidFill>
                <a:highlight>
                  <a:srgbClr val="FF9900"/>
                </a:highlight>
                <a:latin typeface="Nunito"/>
                <a:ea typeface="Nunito"/>
                <a:cs typeface="Nunito"/>
                <a:sym typeface="Nunito"/>
              </a:rPr>
              <a:t>Artículo 1°. Objeto.</a:t>
            </a:r>
            <a:r>
              <a:rPr b="1" lang="es" sz="2200">
                <a:solidFill>
                  <a:srgbClr val="000000"/>
                </a:solidFill>
                <a:latin typeface="Nunito"/>
                <a:ea typeface="Nunito"/>
                <a:cs typeface="Nunito"/>
                <a:sym typeface="Nunito"/>
              </a:rPr>
              <a:t> Mediante el presente Acuerdo, la Sala de Casación Penal de la Corte Suprema de Justicia reglamenta el impulso, excepcional y transitorio, que habrá de darse a las alegaciones que anteceden al fallo en la acción de revisión, en el marco de procesos regidos por la Ley 906 de 2004, mientras subsistan las medidas extraordinarias de aislamiento obligatorio que impiden el normal funcionamiento de la Sala.</a:t>
            </a:r>
            <a:endParaRPr b="1" sz="2200">
              <a:solidFill>
                <a:srgbClr val="000000"/>
              </a:solidFill>
              <a:latin typeface="Nunito"/>
              <a:ea typeface="Nunito"/>
              <a:cs typeface="Nunito"/>
              <a:sym typeface="Nuni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9EAD3"/>
        </a:solidFill>
      </p:bgPr>
    </p:bg>
    <p:spTree>
      <p:nvGrpSpPr>
        <p:cNvPr id="224" name="Shape 224"/>
        <p:cNvGrpSpPr/>
        <p:nvPr/>
      </p:nvGrpSpPr>
      <p:grpSpPr>
        <a:xfrm>
          <a:off x="0" y="0"/>
          <a:ext cx="0" cy="0"/>
          <a:chOff x="0" y="0"/>
          <a:chExt cx="0" cy="0"/>
        </a:xfrm>
      </p:grpSpPr>
      <p:sp>
        <p:nvSpPr>
          <p:cNvPr id="225" name="Google Shape;225;p41"/>
          <p:cNvSpPr txBox="1"/>
          <p:nvPr>
            <p:ph type="title"/>
          </p:nvPr>
        </p:nvSpPr>
        <p:spPr>
          <a:xfrm>
            <a:off x="311700" y="203925"/>
            <a:ext cx="8520600" cy="582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s" sz="2600">
                <a:solidFill>
                  <a:srgbClr val="000000"/>
                </a:solidFill>
                <a:highlight>
                  <a:srgbClr val="EA9999"/>
                </a:highlight>
                <a:latin typeface="Nunito"/>
                <a:ea typeface="Nunito"/>
                <a:cs typeface="Nunito"/>
                <a:sym typeface="Nunito"/>
              </a:rPr>
              <a:t>Artículo 2°. Ámbito de aplicación.</a:t>
            </a:r>
            <a:endParaRPr b="1" sz="3600">
              <a:solidFill>
                <a:srgbClr val="000000"/>
              </a:solidFill>
              <a:highlight>
                <a:srgbClr val="EA9999"/>
              </a:highlight>
              <a:latin typeface="Nunito"/>
              <a:ea typeface="Nunito"/>
              <a:cs typeface="Nunito"/>
              <a:sym typeface="Nunito"/>
            </a:endParaRPr>
          </a:p>
        </p:txBody>
      </p:sp>
      <p:sp>
        <p:nvSpPr>
          <p:cNvPr id="226" name="Google Shape;226;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a:solidFill>
                  <a:srgbClr val="000000"/>
                </a:solidFill>
              </a:rPr>
              <a:t>Ante la imposibilidad de realizar la audiencia para alegatos de que trata el art. 195 inc. 6° ídem en condiciones óptimas que garanticen la efectividad, celeridad, fiabilidad, registro adecuado y acceso universal de sujetos procesales e intervinientes, excepcional y transitoriamente, mientras se normaliza el funcionamiento de la Sala de Casación Penal, a fin de posibilitar la emisión de decisiones en asuntos prioritarios, el trámite de dichas actuaciones se adelantará por escrito y se impulsará mediante el uso de medios informáticos que garanticen los derechos de contradicción y publicidad.</a:t>
            </a:r>
            <a:endParaRPr b="1">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230" name="Shape 230"/>
        <p:cNvGrpSpPr/>
        <p:nvPr/>
      </p:nvGrpSpPr>
      <p:grpSpPr>
        <a:xfrm>
          <a:off x="0" y="0"/>
          <a:ext cx="0" cy="0"/>
          <a:chOff x="0" y="0"/>
          <a:chExt cx="0" cy="0"/>
        </a:xfrm>
      </p:grpSpPr>
      <p:sp>
        <p:nvSpPr>
          <p:cNvPr id="231" name="Google Shape;231;p42"/>
          <p:cNvSpPr txBox="1"/>
          <p:nvPr>
            <p:ph type="title"/>
          </p:nvPr>
        </p:nvSpPr>
        <p:spPr>
          <a:xfrm>
            <a:off x="311700" y="325850"/>
            <a:ext cx="8520600" cy="5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000000"/>
                </a:solidFill>
                <a:latin typeface="Nunito"/>
                <a:ea typeface="Nunito"/>
                <a:cs typeface="Nunito"/>
                <a:sym typeface="Nunito"/>
              </a:rPr>
              <a:t>Artículo 3°. Procedimiento.</a:t>
            </a:r>
            <a:endParaRPr b="1">
              <a:solidFill>
                <a:srgbClr val="000000"/>
              </a:solidFill>
              <a:latin typeface="Nunito"/>
              <a:ea typeface="Nunito"/>
              <a:cs typeface="Nunito"/>
              <a:sym typeface="Nunito"/>
            </a:endParaRPr>
          </a:p>
        </p:txBody>
      </p:sp>
      <p:sp>
        <p:nvSpPr>
          <p:cNvPr id="232" name="Google Shape;232;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b="1" lang="es" sz="1900">
                <a:solidFill>
                  <a:srgbClr val="000000"/>
                </a:solidFill>
              </a:rPr>
              <a:t>E</a:t>
            </a:r>
            <a:r>
              <a:rPr b="1" lang="es" sz="1900">
                <a:solidFill>
                  <a:srgbClr val="000000"/>
                </a:solidFill>
                <a:latin typeface="Nunito"/>
                <a:ea typeface="Nunito"/>
                <a:cs typeface="Nunito"/>
                <a:sym typeface="Nunito"/>
              </a:rPr>
              <a:t>n las circunstancias descritas en los arts. 1° y 2° de este Acuerdo, no se realizarán audiencias para alegaciones en el curso de la acción de revisión regulada por la Ley 906 de 2004.</a:t>
            </a:r>
            <a:endParaRPr b="1" sz="1900">
              <a:solidFill>
                <a:srgbClr val="000000"/>
              </a:solidFill>
              <a:latin typeface="Nunito"/>
              <a:ea typeface="Nunito"/>
              <a:cs typeface="Nunito"/>
              <a:sym typeface="Nunito"/>
            </a:endParaRPr>
          </a:p>
          <a:p>
            <a:pPr indent="0" lvl="0" marL="0" rtl="0" algn="just">
              <a:spcBef>
                <a:spcPts val="1600"/>
              </a:spcBef>
              <a:spcAft>
                <a:spcPts val="0"/>
              </a:spcAft>
              <a:buClr>
                <a:schemeClr val="dk1"/>
              </a:buClr>
              <a:buSzPts val="1100"/>
              <a:buFont typeface="Arial"/>
              <a:buNone/>
            </a:pPr>
            <a:r>
              <a:rPr b="1" lang="es" sz="1900">
                <a:solidFill>
                  <a:srgbClr val="000000"/>
                </a:solidFill>
                <a:latin typeface="Nunito"/>
                <a:ea typeface="Nunito"/>
                <a:cs typeface="Nunito"/>
                <a:sym typeface="Nunito"/>
              </a:rPr>
              <a:t>Para garantizar el debido proceso de las partes e intervinientes en los mencionados trámites, especialmente el derecho de contradicción, así como la publicidad de las diligencias y decisiones judiciales, la Sala de Casación Penal de la Corte Suprema de Justicia operará de la siguiente manera:</a:t>
            </a:r>
            <a:endParaRPr b="1" sz="1900">
              <a:solidFill>
                <a:srgbClr val="000000"/>
              </a:solidFill>
              <a:latin typeface="Nunito"/>
              <a:ea typeface="Nunito"/>
              <a:cs typeface="Nunito"/>
              <a:sym typeface="Nunito"/>
            </a:endParaRPr>
          </a:p>
          <a:p>
            <a:pPr indent="0" lvl="0" marL="0" rtl="0" algn="l">
              <a:spcBef>
                <a:spcPts val="1600"/>
              </a:spcBef>
              <a:spcAft>
                <a:spcPts val="16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236" name="Shape 236"/>
        <p:cNvGrpSpPr/>
        <p:nvPr/>
      </p:nvGrpSpPr>
      <p:grpSpPr>
        <a:xfrm>
          <a:off x="0" y="0"/>
          <a:ext cx="0" cy="0"/>
          <a:chOff x="0" y="0"/>
          <a:chExt cx="0" cy="0"/>
        </a:xfrm>
      </p:grpSpPr>
      <p:sp>
        <p:nvSpPr>
          <p:cNvPr id="237" name="Google Shape;23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38" name="Google Shape;238;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300">
                <a:solidFill>
                  <a:srgbClr val="000000"/>
                </a:solidFill>
                <a:latin typeface="Nunito"/>
                <a:ea typeface="Nunito"/>
                <a:cs typeface="Nunito"/>
                <a:sym typeface="Nunito"/>
              </a:rPr>
              <a:t>3.1. Concluida la práctica probatoria o admitida la demanda de revisión por causales que, por concentrar el examen en las premisas jurídicas de la sentencia, no requieren audiencia de pruebas, mediante auto de sustanciación el magistrado ponente dispondrá correr traslado al demandante y a los sujetos procesales no recurrentes, a fin de que, en un término común de 15 días, presenten sus alegatos, por escrito.</a:t>
            </a:r>
            <a:endParaRPr b="1" sz="2300">
              <a:solidFill>
                <a:srgbClr val="000000"/>
              </a:solidFill>
              <a:latin typeface="Nunito"/>
              <a:ea typeface="Nunito"/>
              <a:cs typeface="Nunito"/>
              <a:sym typeface="Nuni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242" name="Shape 242"/>
        <p:cNvGrpSpPr/>
        <p:nvPr/>
      </p:nvGrpSpPr>
      <p:grpSpPr>
        <a:xfrm>
          <a:off x="0" y="0"/>
          <a:ext cx="0" cy="0"/>
          <a:chOff x="0" y="0"/>
          <a:chExt cx="0" cy="0"/>
        </a:xfrm>
      </p:grpSpPr>
      <p:sp>
        <p:nvSpPr>
          <p:cNvPr id="243" name="Google Shape;243;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44" name="Google Shape;244;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100">
                <a:solidFill>
                  <a:srgbClr val="000000"/>
                </a:solidFill>
                <a:latin typeface="Nunito"/>
                <a:ea typeface="Nunito"/>
                <a:cs typeface="Nunito"/>
                <a:sym typeface="Nunito"/>
              </a:rPr>
              <a:t>(...) 3.1. </a:t>
            </a:r>
            <a:r>
              <a:rPr b="1" lang="es" sz="2100">
                <a:solidFill>
                  <a:srgbClr val="000000"/>
                </a:solidFill>
                <a:latin typeface="Nunito"/>
                <a:ea typeface="Nunito"/>
                <a:cs typeface="Nunito"/>
                <a:sym typeface="Nunito"/>
              </a:rPr>
              <a:t>La Secretaría deberá comunicar la orden al correo electrónico registrado por las partes y demás sujetos procesales. Al día siguiente de dicha comunicación, notificará el auto por estado, publicándolo en la página web de la Corte y dejando constancia del día a partir del cual comienza a correr el término de traslado común, así como de su fecha de vencimiento. En todo caso, el plazo para allegar los alegatos respectivos iniciará el día siguiente al de fijación del estado.</a:t>
            </a:r>
            <a:endParaRPr b="1" sz="2100">
              <a:solidFill>
                <a:srgbClr val="000000"/>
              </a:solidFill>
              <a:latin typeface="Nunito"/>
              <a:ea typeface="Nunito"/>
              <a:cs typeface="Nunito"/>
              <a:sym typeface="Nuni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48" name="Shape 248"/>
        <p:cNvGrpSpPr/>
        <p:nvPr/>
      </p:nvGrpSpPr>
      <p:grpSpPr>
        <a:xfrm>
          <a:off x="0" y="0"/>
          <a:ext cx="0" cy="0"/>
          <a:chOff x="0" y="0"/>
          <a:chExt cx="0" cy="0"/>
        </a:xfrm>
      </p:grpSpPr>
      <p:sp>
        <p:nvSpPr>
          <p:cNvPr id="249" name="Google Shape;249;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50" name="Google Shape;250;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s" sz="2400">
                <a:solidFill>
                  <a:srgbClr val="000000"/>
                </a:solidFill>
                <a:latin typeface="Nunito"/>
                <a:ea typeface="Nunito"/>
                <a:cs typeface="Nunito"/>
                <a:sym typeface="Nunito"/>
              </a:rPr>
              <a:t>3.2. En ningún caso los alegatos podrán exceder una extensión de 10 páginas.</a:t>
            </a:r>
            <a:endParaRPr b="1" sz="2400">
              <a:solidFill>
                <a:srgbClr val="000000"/>
              </a:solidFill>
              <a:latin typeface="Nunito"/>
              <a:ea typeface="Nunito"/>
              <a:cs typeface="Nunito"/>
              <a:sym typeface="Nunito"/>
            </a:endParaRPr>
          </a:p>
          <a:p>
            <a:pPr indent="0" lvl="0" marL="0" rtl="0" algn="just">
              <a:spcBef>
                <a:spcPts val="1600"/>
              </a:spcBef>
              <a:spcAft>
                <a:spcPts val="1600"/>
              </a:spcAft>
              <a:buNone/>
            </a:pPr>
            <a:r>
              <a:rPr b="1" lang="es" sz="2400">
                <a:solidFill>
                  <a:srgbClr val="000000"/>
                </a:solidFill>
                <a:latin typeface="Nunito"/>
                <a:ea typeface="Nunito"/>
                <a:cs typeface="Nunito"/>
                <a:sym typeface="Nunito"/>
              </a:rPr>
              <a:t>3.3. La Secretaría de la Sala de Casación Penal pondrá a disposición de los sujetos procesales no recurrentes, por medios electrónicos, copia de la demanda de revisión y de las sentencias de instancia</a:t>
            </a:r>
            <a:r>
              <a:rPr lang="es"/>
              <a: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BD4EB"/>
            </a:gs>
            <a:gs pos="100000">
              <a:srgbClr val="9180BB"/>
            </a:gs>
          </a:gsLst>
          <a:path path="circle">
            <a:fillToRect b="50%" l="50%" r="50%" t="50%"/>
          </a:path>
          <a:tileRect/>
        </a:gradFill>
      </p:bgPr>
    </p:bg>
    <p:spTree>
      <p:nvGrpSpPr>
        <p:cNvPr id="254" name="Shape 254"/>
        <p:cNvGrpSpPr/>
        <p:nvPr/>
      </p:nvGrpSpPr>
      <p:grpSpPr>
        <a:xfrm>
          <a:off x="0" y="0"/>
          <a:ext cx="0" cy="0"/>
          <a:chOff x="0" y="0"/>
          <a:chExt cx="0" cy="0"/>
        </a:xfrm>
      </p:grpSpPr>
      <p:sp>
        <p:nvSpPr>
          <p:cNvPr id="255" name="Google Shape;255;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56" name="Google Shape;256;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600">
                <a:solidFill>
                  <a:srgbClr val="000000"/>
                </a:solidFill>
                <a:latin typeface="Nunito"/>
                <a:ea typeface="Nunito"/>
                <a:cs typeface="Nunito"/>
                <a:sym typeface="Nunito"/>
              </a:rPr>
              <a:t>3.4. Cuando se aleguen causales que no requieren de audiencia de pruebas, por centrarse el debate de sustentación en los aspectos normativos definidos en los cargos de la demanda de revisión, los alegatos han de presentarse sin necesidad de consulta física de expedientes por las partes e intervinientes.</a:t>
            </a:r>
            <a:endParaRPr b="1" sz="2600">
              <a:solidFill>
                <a:srgbClr val="000000"/>
              </a:solidFill>
              <a:latin typeface="Nunito"/>
              <a:ea typeface="Nunito"/>
              <a:cs typeface="Nunito"/>
              <a:sym typeface="Nuni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60" name="Shape 260"/>
        <p:cNvGrpSpPr/>
        <p:nvPr/>
      </p:nvGrpSpPr>
      <p:grpSpPr>
        <a:xfrm>
          <a:off x="0" y="0"/>
          <a:ext cx="0" cy="0"/>
          <a:chOff x="0" y="0"/>
          <a:chExt cx="0" cy="0"/>
        </a:xfrm>
      </p:grpSpPr>
      <p:sp>
        <p:nvSpPr>
          <p:cNvPr id="261" name="Google Shape;261;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62" name="Google Shape;262;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000">
                <a:solidFill>
                  <a:srgbClr val="000000"/>
                </a:solidFill>
                <a:latin typeface="Nunito"/>
                <a:ea typeface="Nunito"/>
                <a:cs typeface="Nunito"/>
                <a:sym typeface="Nunito"/>
              </a:rPr>
              <a:t>3.5. Cuando la causal de revisión demande práctica probatoria y ésta se haya efectuado, sólo excepcionalmente y, de ser estrictamente necesario, podrá solicitarse al magistrado ponente, con la debida justificación, que se permita el escaneado o copiado de determinadas piezas procesales o registros de la audiencia de pruebas en revisión, imprescindibles para presentar los alegatos, a fin de que puedan ser consultados o enviados por medios informáticos en la medida de lo posible. En ningún caso podrá solicitarse la digitalización completa del expediente.</a:t>
            </a:r>
            <a:endParaRPr b="1" sz="2000">
              <a:solidFill>
                <a:srgbClr val="000000"/>
              </a:solidFill>
              <a:latin typeface="Nunito"/>
              <a:ea typeface="Nunito"/>
              <a:cs typeface="Nunito"/>
              <a:sym typeface="Nuni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BEFF8"/>
        </a:solidFill>
      </p:bgPr>
    </p:bg>
    <p:spTree>
      <p:nvGrpSpPr>
        <p:cNvPr id="266" name="Shape 266"/>
        <p:cNvGrpSpPr/>
        <p:nvPr/>
      </p:nvGrpSpPr>
      <p:grpSpPr>
        <a:xfrm>
          <a:off x="0" y="0"/>
          <a:ext cx="0" cy="0"/>
          <a:chOff x="0" y="0"/>
          <a:chExt cx="0" cy="0"/>
        </a:xfrm>
      </p:grpSpPr>
      <p:sp>
        <p:nvSpPr>
          <p:cNvPr id="267" name="Google Shape;267;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68" name="Google Shape;268;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b="1" lang="es" sz="2100">
                <a:solidFill>
                  <a:srgbClr val="000000"/>
                </a:solidFill>
                <a:latin typeface="Nunito"/>
                <a:ea typeface="Nunito"/>
                <a:cs typeface="Nunito"/>
                <a:sym typeface="Nunito"/>
              </a:rPr>
              <a:t>3.6. Para garantizar la publicidad del trámite de alegaciones, una vez recibidos los alegatos del demandante y de los sujetos procesales no recurrentes, guardando las precauciones de reserva pertinentes, la Secretaría de la Sala, al día siguiente del vencimiento del término común de traslado, por un lapso de 5 días, publicará en la página web de la Corte los alegatos presentados para permitir la consulta pública de los mismos.</a:t>
            </a:r>
            <a:endParaRPr b="1" sz="2100">
              <a:solidFill>
                <a:srgbClr val="000000"/>
              </a:solidFill>
              <a:latin typeface="Nunito"/>
              <a:ea typeface="Nunito"/>
              <a:cs typeface="Nunito"/>
              <a:sym typeface="Nuni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272" name="Shape 272"/>
        <p:cNvGrpSpPr/>
        <p:nvPr/>
      </p:nvGrpSpPr>
      <p:grpSpPr>
        <a:xfrm>
          <a:off x="0" y="0"/>
          <a:ext cx="0" cy="0"/>
          <a:chOff x="0" y="0"/>
          <a:chExt cx="0" cy="0"/>
        </a:xfrm>
      </p:grpSpPr>
      <p:sp>
        <p:nvSpPr>
          <p:cNvPr id="273" name="Google Shape;273;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Artículo 3°. Procedimiento.</a:t>
            </a:r>
            <a:endParaRPr/>
          </a:p>
        </p:txBody>
      </p:sp>
      <p:sp>
        <p:nvSpPr>
          <p:cNvPr id="274" name="Google Shape;274;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s">
                <a:solidFill>
                  <a:srgbClr val="000000"/>
                </a:solidFill>
              </a:rPr>
              <a:t>3</a:t>
            </a:r>
            <a:r>
              <a:rPr b="1" lang="es" sz="2000">
                <a:solidFill>
                  <a:srgbClr val="000000"/>
                </a:solidFill>
              </a:rPr>
              <a:t>.7. Vencido el término de traslado común, la Secretaría pondrá a disposición del </a:t>
            </a:r>
            <a:r>
              <a:rPr b="1" lang="es" sz="2000">
                <a:solidFill>
                  <a:srgbClr val="000000"/>
                </a:solidFill>
                <a:latin typeface="Nunito"/>
                <a:ea typeface="Nunito"/>
                <a:cs typeface="Nunito"/>
                <a:sym typeface="Nunito"/>
              </a:rPr>
              <a:t>magistrado ponente los alegatos escritos.</a:t>
            </a:r>
            <a:endParaRPr b="1" sz="2000">
              <a:solidFill>
                <a:srgbClr val="000000"/>
              </a:solidFill>
              <a:latin typeface="Nunito"/>
              <a:ea typeface="Nunito"/>
              <a:cs typeface="Nunito"/>
              <a:sym typeface="Nunito"/>
            </a:endParaRPr>
          </a:p>
          <a:p>
            <a:pPr indent="0" lvl="0" marL="0" rtl="0" algn="just">
              <a:spcBef>
                <a:spcPts val="1600"/>
              </a:spcBef>
              <a:spcAft>
                <a:spcPts val="0"/>
              </a:spcAft>
              <a:buNone/>
            </a:pPr>
            <a:r>
              <a:rPr b="1" lang="es" sz="2000">
                <a:solidFill>
                  <a:srgbClr val="000000"/>
                </a:solidFill>
                <a:latin typeface="Nunito"/>
                <a:ea typeface="Nunito"/>
                <a:cs typeface="Nunito"/>
                <a:sym typeface="Nunito"/>
              </a:rPr>
              <a:t>3.8. Dictado el fallo respectivo, la Secretaría deberá notificarlo enviando copia digital del mismo a los correos electrónicos registrados por las partes e intervinientes. Copia de la sentencia será igualmente publicada en la página web de la Corte Suprema de Justicia, junto al edicto respectivo, guardando las precauciones de rigor cuando deba garantizarse reserva.</a:t>
            </a:r>
            <a:endParaRPr b="1" sz="2000">
              <a:solidFill>
                <a:srgbClr val="000000"/>
              </a:solidFill>
              <a:latin typeface="Nunito"/>
              <a:ea typeface="Nunito"/>
              <a:cs typeface="Nunito"/>
              <a:sym typeface="Nunito"/>
            </a:endParaRPr>
          </a:p>
          <a:p>
            <a:pPr indent="0" lvl="0" marL="0" rtl="0" algn="l">
              <a:spcBef>
                <a:spcPts val="1600"/>
              </a:spcBef>
              <a:spcAft>
                <a:spcPts val="16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A4C2F4"/>
        </a:solidFill>
      </p:bgPr>
    </p:bg>
    <p:spTree>
      <p:nvGrpSpPr>
        <p:cNvPr id="278" name="Shape 278"/>
        <p:cNvGrpSpPr/>
        <p:nvPr/>
      </p:nvGrpSpPr>
      <p:grpSpPr>
        <a:xfrm>
          <a:off x="0" y="0"/>
          <a:ext cx="0" cy="0"/>
          <a:chOff x="0" y="0"/>
          <a:chExt cx="0" cy="0"/>
        </a:xfrm>
      </p:grpSpPr>
      <p:sp>
        <p:nvSpPr>
          <p:cNvPr id="279" name="Google Shape;279;p50"/>
          <p:cNvSpPr txBox="1"/>
          <p:nvPr>
            <p:ph type="title"/>
          </p:nvPr>
        </p:nvSpPr>
        <p:spPr>
          <a:xfrm>
            <a:off x="311700" y="312300"/>
            <a:ext cx="8520600" cy="56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s">
                <a:latin typeface="Nunito"/>
                <a:ea typeface="Nunito"/>
                <a:cs typeface="Nunito"/>
                <a:sym typeface="Nunito"/>
              </a:rPr>
              <a:t>VIGENCIA</a:t>
            </a:r>
            <a:endParaRPr/>
          </a:p>
        </p:txBody>
      </p:sp>
      <p:sp>
        <p:nvSpPr>
          <p:cNvPr id="280" name="Google Shape;280;p5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s" sz="2100">
                <a:solidFill>
                  <a:srgbClr val="000000"/>
                </a:solidFill>
                <a:latin typeface="Nunito"/>
                <a:ea typeface="Nunito"/>
                <a:cs typeface="Nunito"/>
                <a:sym typeface="Nunito"/>
              </a:rPr>
              <a:t>Artículo 4°. El presente acuerdo rige a partir de la fecha de su publicación y será fijado en la página web de la Corte Suprema de Justicia.</a:t>
            </a:r>
            <a:endParaRPr b="1" sz="2100">
              <a:solidFill>
                <a:srgbClr val="000000"/>
              </a:solidFill>
              <a:latin typeface="Nunito"/>
              <a:ea typeface="Nunito"/>
              <a:cs typeface="Nunito"/>
              <a:sym typeface="Nunito"/>
            </a:endParaRPr>
          </a:p>
          <a:p>
            <a:pPr indent="0" lvl="0" marL="0" rtl="0" algn="just">
              <a:spcBef>
                <a:spcPts val="1600"/>
              </a:spcBef>
              <a:spcAft>
                <a:spcPts val="0"/>
              </a:spcAft>
              <a:buNone/>
            </a:pPr>
            <a:r>
              <a:rPr b="1" lang="es" sz="2100">
                <a:solidFill>
                  <a:srgbClr val="000000"/>
                </a:solidFill>
                <a:latin typeface="Nunito"/>
                <a:ea typeface="Nunito"/>
                <a:cs typeface="Nunito"/>
                <a:sym typeface="Nunito"/>
              </a:rPr>
              <a:t>Publíquese, comuníquese y cúmplase.</a:t>
            </a:r>
            <a:endParaRPr b="1" sz="2100">
              <a:solidFill>
                <a:srgbClr val="000000"/>
              </a:solidFill>
              <a:latin typeface="Nunito"/>
              <a:ea typeface="Nunito"/>
              <a:cs typeface="Nunito"/>
              <a:sym typeface="Nunito"/>
            </a:endParaRPr>
          </a:p>
          <a:p>
            <a:pPr indent="0" lvl="0" marL="0" rtl="0" algn="ctr">
              <a:lnSpc>
                <a:spcPct val="100000"/>
              </a:lnSpc>
              <a:spcBef>
                <a:spcPts val="1600"/>
              </a:spcBef>
              <a:spcAft>
                <a:spcPts val="0"/>
              </a:spcAft>
              <a:buNone/>
            </a:pPr>
            <a:r>
              <a:rPr b="1" lang="es" sz="2400">
                <a:solidFill>
                  <a:srgbClr val="000000"/>
                </a:solidFill>
                <a:latin typeface="Nunito"/>
                <a:ea typeface="Nunito"/>
                <a:cs typeface="Nunito"/>
                <a:sym typeface="Nunito"/>
              </a:rPr>
              <a:t>PATRICIA SALAZAR CUÉLLAR </a:t>
            </a:r>
            <a:endParaRPr b="1" sz="2400">
              <a:solidFill>
                <a:srgbClr val="000000"/>
              </a:solidFill>
              <a:latin typeface="Nunito"/>
              <a:ea typeface="Nunito"/>
              <a:cs typeface="Nunito"/>
              <a:sym typeface="Nunito"/>
            </a:endParaRPr>
          </a:p>
          <a:p>
            <a:pPr indent="0" lvl="0" marL="0" rtl="0" algn="ctr">
              <a:lnSpc>
                <a:spcPct val="100000"/>
              </a:lnSpc>
              <a:spcBef>
                <a:spcPts val="1600"/>
              </a:spcBef>
              <a:spcAft>
                <a:spcPts val="0"/>
              </a:spcAft>
              <a:buNone/>
            </a:pPr>
            <a:r>
              <a:rPr b="1" lang="es" sz="2100">
                <a:solidFill>
                  <a:srgbClr val="000000"/>
                </a:solidFill>
                <a:latin typeface="Nunito"/>
                <a:ea typeface="Nunito"/>
                <a:cs typeface="Nunito"/>
                <a:sym typeface="Nunito"/>
              </a:rPr>
              <a:t>Presidente</a:t>
            </a:r>
            <a:endParaRPr b="1" sz="2100">
              <a:solidFill>
                <a:srgbClr val="000000"/>
              </a:solidFill>
              <a:latin typeface="Nunito"/>
              <a:ea typeface="Nunito"/>
              <a:cs typeface="Nunito"/>
              <a:sym typeface="Nunito"/>
            </a:endParaRPr>
          </a:p>
          <a:p>
            <a:pPr indent="0" lvl="0" marL="0" rtl="0" algn="l">
              <a:spcBef>
                <a:spcPts val="1600"/>
              </a:spcBef>
              <a:spcAft>
                <a:spcPts val="16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84" name="Shape 284"/>
        <p:cNvGrpSpPr/>
        <p:nvPr/>
      </p:nvGrpSpPr>
      <p:grpSpPr>
        <a:xfrm>
          <a:off x="0" y="0"/>
          <a:ext cx="0" cy="0"/>
          <a:chOff x="0" y="0"/>
          <a:chExt cx="0" cy="0"/>
        </a:xfrm>
      </p:grpSpPr>
      <p:sp>
        <p:nvSpPr>
          <p:cNvPr id="285" name="Google Shape;285;p51"/>
          <p:cNvSpPr txBox="1"/>
          <p:nvPr>
            <p:ph type="title"/>
          </p:nvPr>
        </p:nvSpPr>
        <p:spPr>
          <a:xfrm>
            <a:off x="311700" y="380050"/>
            <a:ext cx="8520600" cy="444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4000">
                <a:latin typeface="Lobster"/>
                <a:ea typeface="Lobster"/>
                <a:cs typeface="Lobster"/>
                <a:sym typeface="Lobster"/>
              </a:rPr>
              <a:t>FIN DE LA PRESENTACIÓN</a:t>
            </a:r>
            <a:endParaRPr sz="4000">
              <a:latin typeface="Lobster"/>
              <a:ea typeface="Lobster"/>
              <a:cs typeface="Lobster"/>
              <a:sym typeface="Lobster"/>
            </a:endParaRPr>
          </a:p>
          <a:p>
            <a:pPr indent="0" lvl="0" marL="0" rtl="0" algn="l">
              <a:spcBef>
                <a:spcPts val="0"/>
              </a:spcBef>
              <a:spcAft>
                <a:spcPts val="0"/>
              </a:spcAft>
              <a:buNone/>
            </a:pPr>
            <a:r>
              <a:t/>
            </a:r>
            <a:endParaRPr sz="2700">
              <a:latin typeface="Lobster"/>
              <a:ea typeface="Lobster"/>
              <a:cs typeface="Lobster"/>
              <a:sym typeface="Lobster"/>
            </a:endParaRPr>
          </a:p>
          <a:p>
            <a:pPr indent="0" lvl="0" marL="0" rtl="0" algn="l">
              <a:spcBef>
                <a:spcPts val="0"/>
              </a:spcBef>
              <a:spcAft>
                <a:spcPts val="0"/>
              </a:spcAft>
              <a:buNone/>
            </a:pPr>
            <a:r>
              <a:rPr lang="es" sz="2200">
                <a:latin typeface="Lobster"/>
                <a:ea typeface="Lobster"/>
                <a:cs typeface="Lobster"/>
                <a:sym typeface="Lobster"/>
              </a:rPr>
              <a:t>Amablemente,</a:t>
            </a:r>
            <a:endParaRPr sz="2200">
              <a:latin typeface="Lobster"/>
              <a:ea typeface="Lobster"/>
              <a:cs typeface="Lobster"/>
              <a:sym typeface="Lobster"/>
            </a:endParaRPr>
          </a:p>
          <a:p>
            <a:pPr indent="0" lvl="0" marL="0" rtl="0" algn="l">
              <a:spcBef>
                <a:spcPts val="0"/>
              </a:spcBef>
              <a:spcAft>
                <a:spcPts val="0"/>
              </a:spcAft>
              <a:buNone/>
            </a:pPr>
            <a:r>
              <a:t/>
            </a:r>
            <a:endParaRPr sz="2200">
              <a:latin typeface="Lobster"/>
              <a:ea typeface="Lobster"/>
              <a:cs typeface="Lobster"/>
              <a:sym typeface="Lobster"/>
            </a:endParaRPr>
          </a:p>
          <a:p>
            <a:pPr indent="0" lvl="0" marL="0" rtl="0" algn="ctr">
              <a:spcBef>
                <a:spcPts val="0"/>
              </a:spcBef>
              <a:spcAft>
                <a:spcPts val="0"/>
              </a:spcAft>
              <a:buNone/>
            </a:pPr>
            <a:r>
              <a:rPr lang="es" sz="2200">
                <a:latin typeface="Lobster"/>
                <a:ea typeface="Lobster"/>
                <a:cs typeface="Lobster"/>
                <a:sym typeface="Lobster"/>
              </a:rPr>
              <a:t>DAVID VANEGAS GONZÁLEZ</a:t>
            </a:r>
            <a:endParaRPr sz="2200">
              <a:latin typeface="Lobster"/>
              <a:ea typeface="Lobster"/>
              <a:cs typeface="Lobster"/>
              <a:sym typeface="Lobster"/>
            </a:endParaRPr>
          </a:p>
          <a:p>
            <a:pPr indent="0" lvl="0" marL="0" rtl="0" algn="ctr">
              <a:spcBef>
                <a:spcPts val="0"/>
              </a:spcBef>
              <a:spcAft>
                <a:spcPts val="0"/>
              </a:spcAft>
              <a:buNone/>
            </a:pPr>
            <a:r>
              <a:rPr lang="es" sz="2200">
                <a:latin typeface="Lobster"/>
                <a:ea typeface="Lobster"/>
                <a:cs typeface="Lobster"/>
                <a:sym typeface="Lobster"/>
              </a:rPr>
              <a:t>Magistrado Sala de Decisión Penal</a:t>
            </a:r>
            <a:endParaRPr sz="2200">
              <a:latin typeface="Lobster"/>
              <a:ea typeface="Lobster"/>
              <a:cs typeface="Lobster"/>
              <a:sym typeface="Lobster"/>
            </a:endParaRPr>
          </a:p>
          <a:p>
            <a:pPr indent="0" lvl="0" marL="0" rtl="0" algn="ctr">
              <a:spcBef>
                <a:spcPts val="0"/>
              </a:spcBef>
              <a:spcAft>
                <a:spcPts val="0"/>
              </a:spcAft>
              <a:buNone/>
            </a:pPr>
            <a:r>
              <a:rPr lang="es" sz="2200">
                <a:latin typeface="Lobster"/>
                <a:ea typeface="Lobster"/>
                <a:cs typeface="Lobster"/>
                <a:sym typeface="Lobster"/>
              </a:rPr>
              <a:t>Santa Marta, Magdalena</a:t>
            </a:r>
            <a:endParaRPr sz="2200">
              <a:latin typeface="Lobster"/>
              <a:ea typeface="Lobster"/>
              <a:cs typeface="Lobster"/>
              <a:sym typeface="Lobster"/>
            </a:endParaRPr>
          </a:p>
          <a:p>
            <a:pPr indent="0" lvl="0" marL="0" rtl="0" algn="ctr">
              <a:spcBef>
                <a:spcPts val="0"/>
              </a:spcBef>
              <a:spcAft>
                <a:spcPts val="0"/>
              </a:spcAft>
              <a:buNone/>
            </a:pPr>
            <a:r>
              <a:t/>
            </a:r>
            <a:endParaRPr sz="4900">
              <a:latin typeface="Lobster"/>
              <a:ea typeface="Lobster"/>
              <a:cs typeface="Lobster"/>
              <a:sym typeface="Lobster"/>
            </a:endParaRPr>
          </a:p>
        </p:txBody>
      </p:sp>
      <p:pic>
        <p:nvPicPr>
          <p:cNvPr id="286" name="Google Shape;286;p51"/>
          <p:cNvPicPr preferRelativeResize="0"/>
          <p:nvPr/>
        </p:nvPicPr>
        <p:blipFill>
          <a:blip r:embed="rId3">
            <a:alphaModFix/>
          </a:blip>
          <a:stretch>
            <a:fillRect/>
          </a:stretch>
        </p:blipFill>
        <p:spPr>
          <a:xfrm>
            <a:off x="6796950" y="2683000"/>
            <a:ext cx="2035350" cy="1991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